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63" r:id="rId2"/>
  </p:sldMasterIdLst>
  <p:notesMasterIdLst>
    <p:notesMasterId r:id="rId13"/>
  </p:notesMasterIdLst>
  <p:sldIdLst>
    <p:sldId id="258" r:id="rId3"/>
    <p:sldId id="273" r:id="rId4"/>
    <p:sldId id="309" r:id="rId5"/>
    <p:sldId id="294" r:id="rId6"/>
    <p:sldId id="295" r:id="rId7"/>
    <p:sldId id="311" r:id="rId8"/>
    <p:sldId id="312" r:id="rId9"/>
    <p:sldId id="310" r:id="rId10"/>
    <p:sldId id="313" r:id="rId11"/>
    <p:sldId id="31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ka Tymova" initials="VT" lastIdx="8" clrIdx="0">
    <p:extLst>
      <p:ext uri="{19B8F6BF-5375-455C-9EA6-DF929625EA0E}">
        <p15:presenceInfo xmlns:p15="http://schemas.microsoft.com/office/powerpoint/2012/main" userId="S-1-5-21-2253313837-260239567-106084166-13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738" autoAdjust="0"/>
  </p:normalViewPr>
  <p:slideViewPr>
    <p:cSldViewPr snapToGrid="0">
      <p:cViewPr varScale="1">
        <p:scale>
          <a:sx n="89" d="100"/>
          <a:sy n="89" d="100"/>
        </p:scale>
        <p:origin x="22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8BF9C-24CC-4F1B-A0A4-58295AB16A30}" type="datetimeFigureOut">
              <a:rPr lang="en-US" smtClean="0"/>
              <a:t>4/2/2019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D9406-8DE9-4D62-AEF1-CE3C5F8CD126}" type="slidenum">
              <a:rPr lang="en-US" smtClean="0"/>
              <a:t>‹#›</a:t>
            </a:fld>
            <a:endParaRPr lang="en-US"/>
          </a:p>
        </p:txBody>
      </p:sp>
    </p:spTree>
    <p:extLst>
      <p:ext uri="{BB962C8B-B14F-4D97-AF65-F5344CB8AC3E}">
        <p14:creationId xmlns:p14="http://schemas.microsoft.com/office/powerpoint/2010/main" val="132230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p:cNvSpPr>
            <a:spLocks noGrp="1" noChangeArrowheads="1"/>
          </p:cNvSpPr>
          <p:nvPr>
            <p:ph type="sldNum" sz="quarter" idx="5"/>
          </p:nvPr>
        </p:nvSpPr>
        <p:spPr>
          <a:noFill/>
        </p:spPr>
        <p:txBody>
          <a:bodyPr/>
          <a:lstStyle/>
          <a:p>
            <a:fld id="{D097A72E-9B98-4E7A-982F-A35EFA4B3454}" type="slidenum">
              <a:rPr lang="en-US" smtClean="0">
                <a:solidFill>
                  <a:srgbClr val="000000"/>
                </a:solidFill>
              </a:rPr>
              <a:pPr/>
              <a:t>1</a:t>
            </a:fld>
            <a:endParaRPr lang="en-US" smtClean="0">
              <a:solidFill>
                <a:srgbClr val="000000"/>
              </a:solidFill>
            </a:endParaRPr>
          </a:p>
        </p:txBody>
      </p:sp>
      <p:sp>
        <p:nvSpPr>
          <p:cNvPr id="14339" name="Rectangle 2"/>
          <p:cNvSpPr>
            <a:spLocks noGrp="1" noRot="1" noChangeAspect="1" noChangeArrowheads="1" noTextEdit="1"/>
          </p:cNvSpPr>
          <p:nvPr>
            <p:ph type="sldImg"/>
          </p:nvPr>
        </p:nvSpPr>
        <p:spPr>
          <a:xfrm>
            <a:off x="1371600" y="1143000"/>
            <a:ext cx="4114800" cy="3086100"/>
          </a:xfrm>
          <a:ln/>
        </p:spPr>
      </p:sp>
      <p:sp>
        <p:nvSpPr>
          <p:cNvPr id="14340" name="Rectangle 3"/>
          <p:cNvSpPr>
            <a:spLocks noGrp="1" noChangeArrowheads="1"/>
          </p:cNvSpPr>
          <p:nvPr>
            <p:ph type="body" idx="1"/>
          </p:nvPr>
        </p:nvSpPr>
        <p:spPr>
          <a:noFill/>
          <a:ln/>
        </p:spPr>
        <p:txBody>
          <a:bodyPr/>
          <a:lstStyle/>
          <a:p>
            <a:pPr eaLnBrk="1" hangingPunct="1"/>
            <a:endParaRPr lang="en-US" dirty="0" smtClean="0">
              <a:latin typeface="Arial" charset="0"/>
              <a:ea typeface="ヒラギノ角ゴ Pro W3" pitchFamily="22" charset="-128"/>
            </a:endParaRPr>
          </a:p>
        </p:txBody>
      </p:sp>
    </p:spTree>
    <p:extLst>
      <p:ext uri="{BB962C8B-B14F-4D97-AF65-F5344CB8AC3E}">
        <p14:creationId xmlns:p14="http://schemas.microsoft.com/office/powerpoint/2010/main" val="356890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D9406-8DE9-4D62-AEF1-CE3C5F8CD126}" type="slidenum">
              <a:rPr lang="en-US" smtClean="0"/>
              <a:t>2</a:t>
            </a:fld>
            <a:endParaRPr lang="en-US"/>
          </a:p>
        </p:txBody>
      </p:sp>
    </p:spTree>
    <p:extLst>
      <p:ext uri="{BB962C8B-B14F-4D97-AF65-F5344CB8AC3E}">
        <p14:creationId xmlns:p14="http://schemas.microsoft.com/office/powerpoint/2010/main" val="142181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fld id="{CAC1FA44-C451-4C00-8928-2C24F13FC29B}" type="slidenum">
              <a:rPr lang="en-US" altLang="en-US" sz="1200" smtClean="0"/>
              <a:pPr/>
              <a:t>3</a:t>
            </a:fld>
            <a:endParaRPr lang="en-US" altLang="en-US" sz="120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ヒラギノ角ゴ Pro W3" pitchFamily="14" charset="-128"/>
              </a:rPr>
              <a:t>Photo Caption: </a:t>
            </a:r>
            <a:r>
              <a:rPr lang="en-US" sz="1200" kern="1200" dirty="0" err="1" smtClean="0">
                <a:solidFill>
                  <a:schemeClr val="tx1"/>
                </a:solidFill>
                <a:effectLst/>
                <a:latin typeface="+mn-lt"/>
                <a:ea typeface="+mn-ea"/>
                <a:cs typeface="+mn-cs"/>
              </a:rPr>
              <a:t>Fadimatu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Abubakar</a:t>
            </a:r>
            <a:r>
              <a:rPr lang="en-US" sz="1200" kern="1200" dirty="0" smtClean="0">
                <a:solidFill>
                  <a:schemeClr val="tx1"/>
                </a:solidFill>
                <a:effectLst/>
                <a:latin typeface="+mn-lt"/>
                <a:ea typeface="+mn-ea"/>
                <a:cs typeface="+mn-cs"/>
              </a:rPr>
              <a:t>, a 50 year old indigene of </a:t>
            </a:r>
            <a:r>
              <a:rPr lang="en-US" sz="1200" kern="1200" dirty="0" err="1" smtClean="0">
                <a:solidFill>
                  <a:schemeClr val="tx1"/>
                </a:solidFill>
                <a:effectLst/>
                <a:latin typeface="+mn-lt"/>
                <a:ea typeface="+mn-ea"/>
                <a:cs typeface="+mn-cs"/>
              </a:rPr>
              <a:t>Moda</a:t>
            </a:r>
            <a:r>
              <a:rPr lang="en-US" sz="1200" kern="1200" dirty="0" smtClean="0">
                <a:solidFill>
                  <a:schemeClr val="tx1"/>
                </a:solidFill>
                <a:effectLst/>
                <a:latin typeface="+mn-lt"/>
                <a:ea typeface="+mn-ea"/>
                <a:cs typeface="+mn-cs"/>
              </a:rPr>
              <a:t> Community in </a:t>
            </a:r>
            <a:r>
              <a:rPr lang="en-US" sz="1200" kern="1200" dirty="0" err="1" smtClean="0">
                <a:solidFill>
                  <a:schemeClr val="tx1"/>
                </a:solidFill>
                <a:effectLst/>
                <a:latin typeface="+mn-lt"/>
                <a:ea typeface="+mn-ea"/>
                <a:cs typeface="+mn-cs"/>
              </a:rPr>
              <a:t>Michika</a:t>
            </a:r>
            <a:r>
              <a:rPr lang="en-US" sz="1200" kern="1200" dirty="0" smtClean="0">
                <a:solidFill>
                  <a:schemeClr val="tx1"/>
                </a:solidFill>
                <a:effectLst/>
                <a:latin typeface="+mn-lt"/>
                <a:ea typeface="+mn-ea"/>
                <a:cs typeface="+mn-cs"/>
              </a:rPr>
              <a:t> Local Government Area and IRC beneficiary, sells groundnut cake and grains in </a:t>
            </a:r>
            <a:r>
              <a:rPr lang="en-US" sz="1200" kern="1200" dirty="0" err="1" smtClean="0">
                <a:solidFill>
                  <a:schemeClr val="tx1"/>
                </a:solidFill>
                <a:effectLst/>
                <a:latin typeface="+mn-lt"/>
                <a:ea typeface="+mn-ea"/>
                <a:cs typeface="+mn-cs"/>
              </a:rPr>
              <a:t>Michika</a:t>
            </a:r>
            <a:r>
              <a:rPr lang="en-US" sz="1200" kern="1200" dirty="0" smtClean="0">
                <a:solidFill>
                  <a:schemeClr val="tx1"/>
                </a:solidFill>
                <a:effectLst/>
                <a:latin typeface="+mn-lt"/>
                <a:ea typeface="+mn-ea"/>
                <a:cs typeface="+mn-cs"/>
              </a:rPr>
              <a:t> Market. </a:t>
            </a:r>
            <a:endParaRPr lang="en-US" altLang="en-US" dirty="0" smtClean="0">
              <a:latin typeface="Arial" panose="020B0604020202020204" pitchFamily="34" charset="0"/>
              <a:ea typeface="ヒラギノ角ゴ Pro W3" pitchFamily="14" charset="-128"/>
            </a:endParaRPr>
          </a:p>
          <a:p>
            <a:pPr eaLnBrk="1" hangingPunct="1"/>
            <a:endParaRPr lang="en-US" altLang="en-US" dirty="0" smtClean="0">
              <a:latin typeface="Arial" panose="020B0604020202020204" pitchFamily="34" charset="0"/>
              <a:ea typeface="ヒラギノ角ゴ Pro W3" pitchFamily="14" charset="-128"/>
            </a:endParaRPr>
          </a:p>
          <a:p>
            <a:pPr eaLnBrk="1" hangingPunct="1"/>
            <a:r>
              <a:rPr lang="en-US" altLang="en-US" dirty="0" smtClean="0">
                <a:latin typeface="Arial" panose="020B0604020202020204" pitchFamily="34" charset="0"/>
                <a:ea typeface="ヒラギノ角ゴ Pro W3" pitchFamily="14" charset="-128"/>
              </a:rPr>
              <a:t>UCT = Unconditional</a:t>
            </a:r>
            <a:r>
              <a:rPr lang="en-US" altLang="en-US" baseline="0" dirty="0" smtClean="0">
                <a:latin typeface="Arial" panose="020B0604020202020204" pitchFamily="34" charset="0"/>
                <a:ea typeface="ヒラギノ角ゴ Pro W3" pitchFamily="14" charset="-128"/>
              </a:rPr>
              <a:t> Cash Transfer</a:t>
            </a:r>
            <a:endParaRPr lang="en-US" altLang="en-US" dirty="0" smtClean="0">
              <a:latin typeface="Arial" panose="020B0604020202020204" pitchFamily="34" charset="0"/>
              <a:ea typeface="ヒラギノ角ゴ Pro W3" pitchFamily="14" charset="-128"/>
            </a:endParaRPr>
          </a:p>
        </p:txBody>
      </p:sp>
    </p:spTree>
    <p:extLst>
      <p:ext uri="{BB962C8B-B14F-4D97-AF65-F5344CB8AC3E}">
        <p14:creationId xmlns:p14="http://schemas.microsoft.com/office/powerpoint/2010/main" val="6978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Photo Caption: </a:t>
            </a:r>
            <a:r>
              <a:rPr lang="en-US" sz="1200" b="0" i="0" kern="1200" dirty="0" smtClean="0">
                <a:solidFill>
                  <a:schemeClr val="tx1"/>
                </a:solidFill>
                <a:effectLst/>
                <a:latin typeface="+mn-lt"/>
                <a:ea typeface="+mn-ea"/>
                <a:cs typeface="+mn-cs"/>
              </a:rPr>
              <a:t>An IRC Nutrition Officer leads a group counselling session for mother-to-mother support</a:t>
            </a:r>
            <a:r>
              <a:rPr lang="en-US" sz="1200" b="0" i="0" kern="1200" baseline="0" dirty="0" smtClean="0">
                <a:solidFill>
                  <a:schemeClr val="tx1"/>
                </a:solidFill>
                <a:effectLst/>
                <a:latin typeface="+mn-lt"/>
                <a:ea typeface="+mn-ea"/>
                <a:cs typeface="+mn-cs"/>
              </a:rPr>
              <a:t> group members </a:t>
            </a:r>
            <a:r>
              <a:rPr lang="en-US" sz="1200" b="0" i="0" kern="1200" dirty="0" smtClean="0">
                <a:solidFill>
                  <a:schemeClr val="tx1"/>
                </a:solidFill>
                <a:effectLst/>
                <a:latin typeface="+mn-lt"/>
                <a:ea typeface="+mn-ea"/>
                <a:cs typeface="+mn-cs"/>
              </a:rPr>
              <a:t>in </a:t>
            </a:r>
            <a:r>
              <a:rPr lang="en-US" sz="1200" b="0" i="0" kern="1200" dirty="0" err="1" smtClean="0">
                <a:solidFill>
                  <a:schemeClr val="tx1"/>
                </a:solidFill>
                <a:effectLst/>
                <a:latin typeface="+mn-lt"/>
                <a:ea typeface="+mn-ea"/>
                <a:cs typeface="+mn-cs"/>
              </a:rPr>
              <a:t>Wambilimi</a:t>
            </a:r>
            <a:r>
              <a:rPr lang="en-US" sz="1200" b="0" i="0" kern="1200" dirty="0" smtClean="0">
                <a:solidFill>
                  <a:schemeClr val="tx1"/>
                </a:solidFill>
                <a:effectLst/>
                <a:latin typeface="+mn-lt"/>
                <a:ea typeface="+mn-ea"/>
                <a:cs typeface="+mn-cs"/>
              </a:rPr>
              <a:t> community, Adamawa.</a:t>
            </a:r>
            <a:endParaRPr lang="en-US" sz="1200" b="1"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7D9406-8DE9-4D62-AEF1-CE3C5F8CD126}" type="slidenum">
              <a:rPr lang="en-US" smtClean="0"/>
              <a:t>4</a:t>
            </a:fld>
            <a:endParaRPr lang="en-US"/>
          </a:p>
        </p:txBody>
      </p:sp>
    </p:spTree>
    <p:extLst>
      <p:ext uri="{BB962C8B-B14F-4D97-AF65-F5344CB8AC3E}">
        <p14:creationId xmlns:p14="http://schemas.microsoft.com/office/powerpoint/2010/main" val="2507578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Photo Caption: </a:t>
            </a:r>
            <a:r>
              <a:rPr lang="en-US" sz="1200" i="0" kern="1200" dirty="0" smtClean="0">
                <a:solidFill>
                  <a:schemeClr val="tx1"/>
                </a:solidFill>
                <a:effectLst/>
                <a:latin typeface="+mn-lt"/>
                <a:ea typeface="+mn-ea"/>
                <a:cs typeface="+mn-cs"/>
              </a:rPr>
              <a:t>Sensitization (Hygiene Promotion) prior to Distribution of Water Treatment Chemical at </a:t>
            </a:r>
            <a:r>
              <a:rPr lang="en-US" sz="1200" i="0" kern="1200" dirty="0" err="1" smtClean="0">
                <a:solidFill>
                  <a:schemeClr val="tx1"/>
                </a:solidFill>
                <a:effectLst/>
                <a:latin typeface="+mn-lt"/>
                <a:ea typeface="+mn-ea"/>
                <a:cs typeface="+mn-cs"/>
              </a:rPr>
              <a:t>Wadiya</a:t>
            </a:r>
            <a:r>
              <a:rPr lang="en-US" sz="1200" i="0" kern="1200" dirty="0" smtClean="0">
                <a:solidFill>
                  <a:schemeClr val="tx1"/>
                </a:solidFill>
                <a:effectLst/>
                <a:latin typeface="+mn-lt"/>
                <a:ea typeface="+mn-ea"/>
                <a:cs typeface="+mn-cs"/>
              </a:rPr>
              <a:t> community of Jere LGA </a:t>
            </a:r>
            <a:r>
              <a:rPr lang="en-US" sz="1200" i="0" kern="1200" dirty="0" err="1" smtClean="0">
                <a:solidFill>
                  <a:schemeClr val="tx1"/>
                </a:solidFill>
                <a:effectLst/>
                <a:latin typeface="+mn-lt"/>
                <a:ea typeface="+mn-ea"/>
                <a:cs typeface="+mn-cs"/>
              </a:rPr>
              <a:t>Borno</a:t>
            </a:r>
            <a:r>
              <a:rPr lang="en-US" sz="1200" i="0" kern="1200" dirty="0" smtClean="0">
                <a:solidFill>
                  <a:schemeClr val="tx1"/>
                </a:solidFill>
                <a:effectLst/>
                <a:latin typeface="+mn-lt"/>
                <a:ea typeface="+mn-ea"/>
                <a:cs typeface="+mn-cs"/>
              </a:rPr>
              <a:t> State.</a:t>
            </a:r>
          </a:p>
          <a:p>
            <a:endParaRPr lang="en-US" dirty="0"/>
          </a:p>
        </p:txBody>
      </p:sp>
      <p:sp>
        <p:nvSpPr>
          <p:cNvPr id="4" name="Slide Number Placeholder 3"/>
          <p:cNvSpPr>
            <a:spLocks noGrp="1"/>
          </p:cNvSpPr>
          <p:nvPr>
            <p:ph type="sldNum" sz="quarter" idx="10"/>
          </p:nvPr>
        </p:nvSpPr>
        <p:spPr/>
        <p:txBody>
          <a:bodyPr/>
          <a:lstStyle/>
          <a:p>
            <a:fld id="{FB7D9406-8DE9-4D62-AEF1-CE3C5F8CD126}" type="slidenum">
              <a:rPr lang="en-US" smtClean="0"/>
              <a:t>5</a:t>
            </a:fld>
            <a:endParaRPr lang="en-US"/>
          </a:p>
        </p:txBody>
      </p:sp>
    </p:spTree>
    <p:extLst>
      <p:ext uri="{BB962C8B-B14F-4D97-AF65-F5344CB8AC3E}">
        <p14:creationId xmlns:p14="http://schemas.microsoft.com/office/powerpoint/2010/main" val="62221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context pt. 1 – Note that most farmers or people involved</a:t>
            </a:r>
            <a:r>
              <a:rPr lang="en-US" baseline="0" dirty="0" smtClean="0"/>
              <a:t> in crafting/trading can’t access major market places so prices are highly subject to local supply and can vary highly. For example, if all farmers in a community are trying to sell the same crops at the same time of year, prices are very low and not sufficient for livelihoods to be sustained. To combat this, the IRC provided Farmer Field School participants with training and supplies for longer crop storage (including PICS crop storage bags). This has the added benefit of crops being available throughout the year which has secondary nutrition benefits</a:t>
            </a:r>
          </a:p>
          <a:p>
            <a:endParaRPr lang="en-US" baseline="0" dirty="0" smtClean="0"/>
          </a:p>
          <a:p>
            <a:r>
              <a:rPr lang="en-US" baseline="0" dirty="0" smtClean="0"/>
              <a:t>Context pt. 2 is addressed through creating self-reliant VSLAs. All indications at this point show that the individual groups will continue meeting on their own. They haven’t received any additional IRC input in the past few months, but continue to meet regularly.</a:t>
            </a:r>
          </a:p>
        </p:txBody>
      </p:sp>
      <p:sp>
        <p:nvSpPr>
          <p:cNvPr id="4" name="Slide Number Placeholder 3"/>
          <p:cNvSpPr>
            <a:spLocks noGrp="1"/>
          </p:cNvSpPr>
          <p:nvPr>
            <p:ph type="sldNum" sz="quarter" idx="10"/>
          </p:nvPr>
        </p:nvSpPr>
        <p:spPr/>
        <p:txBody>
          <a:bodyPr/>
          <a:lstStyle/>
          <a:p>
            <a:fld id="{FB7D9406-8DE9-4D62-AEF1-CE3C5F8CD126}" type="slidenum">
              <a:rPr lang="en-US" smtClean="0"/>
              <a:t>8</a:t>
            </a:fld>
            <a:endParaRPr lang="en-US"/>
          </a:p>
        </p:txBody>
      </p:sp>
    </p:spTree>
    <p:extLst>
      <p:ext uri="{BB962C8B-B14F-4D97-AF65-F5344CB8AC3E}">
        <p14:creationId xmlns:p14="http://schemas.microsoft.com/office/powerpoint/2010/main" val="425827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Cash-for-work</a:t>
            </a:r>
            <a:r>
              <a:rPr lang="en-US" baseline="0" dirty="0" smtClean="0"/>
              <a:t> is not traditionally not the most sustainable interventions; however high-level buy in and community organization has changed that</a:t>
            </a:r>
            <a:endParaRPr lang="en-US" dirty="0"/>
          </a:p>
        </p:txBody>
      </p:sp>
      <p:sp>
        <p:nvSpPr>
          <p:cNvPr id="4" name="Slide Number Placeholder 3"/>
          <p:cNvSpPr>
            <a:spLocks noGrp="1"/>
          </p:cNvSpPr>
          <p:nvPr>
            <p:ph type="sldNum" sz="quarter" idx="10"/>
          </p:nvPr>
        </p:nvSpPr>
        <p:spPr/>
        <p:txBody>
          <a:bodyPr/>
          <a:lstStyle/>
          <a:p>
            <a:fld id="{FB7D9406-8DE9-4D62-AEF1-CE3C5F8CD126}" type="slidenum">
              <a:rPr lang="en-US" smtClean="0"/>
              <a:t>9</a:t>
            </a:fld>
            <a:endParaRPr lang="en-US"/>
          </a:p>
        </p:txBody>
      </p:sp>
    </p:spTree>
    <p:extLst>
      <p:ext uri="{BB962C8B-B14F-4D97-AF65-F5344CB8AC3E}">
        <p14:creationId xmlns:p14="http://schemas.microsoft.com/office/powerpoint/2010/main" val="287798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Margaret, a 31 year-old mother of four from </a:t>
            </a:r>
            <a:r>
              <a:rPr lang="en-US" sz="1200" kern="1200" dirty="0" err="1" smtClean="0">
                <a:solidFill>
                  <a:schemeClr val="tx1"/>
                </a:solidFill>
                <a:effectLst/>
                <a:latin typeface="+mn-lt"/>
                <a:ea typeface="+mn-ea"/>
                <a:cs typeface="+mn-cs"/>
              </a:rPr>
              <a:t>Jigalimbu</a:t>
            </a:r>
            <a:r>
              <a:rPr lang="en-US" sz="1200" kern="1200" dirty="0" smtClean="0">
                <a:solidFill>
                  <a:schemeClr val="tx1"/>
                </a:solidFill>
                <a:effectLst/>
                <a:latin typeface="+mn-lt"/>
                <a:ea typeface="+mn-ea"/>
                <a:cs typeface="+mn-cs"/>
              </a:rPr>
              <a:t> community of </a:t>
            </a:r>
            <a:r>
              <a:rPr lang="en-US" sz="1200" kern="1200" dirty="0" err="1" smtClean="0">
                <a:solidFill>
                  <a:schemeClr val="tx1"/>
                </a:solidFill>
                <a:effectLst/>
                <a:latin typeface="+mn-lt"/>
                <a:ea typeface="+mn-ea"/>
                <a:cs typeface="+mn-cs"/>
              </a:rPr>
              <a:t>Michika</a:t>
            </a:r>
            <a:r>
              <a:rPr lang="en-US" sz="1200" kern="1200" dirty="0" smtClean="0">
                <a:solidFill>
                  <a:schemeClr val="tx1"/>
                </a:solidFill>
                <a:effectLst/>
                <a:latin typeface="+mn-lt"/>
                <a:ea typeface="+mn-ea"/>
                <a:cs typeface="+mn-cs"/>
              </a:rPr>
              <a:t> LGA of Adamawa state has been involved in tailoring business before the conflict. However, she was forced to flee her community when the insurgent attacked their community. Margaret lost everything.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Hope was restored to her when the IRC came to her community with the support of the EUTF funding. She was registered as an Income Generating Activities (IGA) beneficiary on the project. She received training on financial and business skills for three months, on completion of the training she developed a business plan and a secured cash grant from IRC worth NGN65,000 (EUR</a:t>
            </a:r>
            <a:r>
              <a:rPr lang="en-US" sz="1200" kern="1200" baseline="0" dirty="0" smtClean="0">
                <a:solidFill>
                  <a:schemeClr val="tx1"/>
                </a:solidFill>
                <a:effectLst/>
                <a:latin typeface="+mn-lt"/>
                <a:ea typeface="+mn-ea"/>
                <a:cs typeface="+mn-cs"/>
              </a:rPr>
              <a:t> 150</a:t>
            </a:r>
            <a:r>
              <a:rPr lang="en-US" sz="1200" kern="1200" dirty="0" smtClean="0">
                <a:solidFill>
                  <a:schemeClr val="tx1"/>
                </a:solidFill>
                <a:effectLst/>
                <a:latin typeface="+mn-lt"/>
                <a:ea typeface="+mn-ea"/>
                <a:cs typeface="+mn-cs"/>
              </a:rPr>
              <a:t>) to grow her business. Margaret has her own tailoring machine, generator and other tools from the cash grant</a:t>
            </a:r>
            <a:r>
              <a:rPr lang="en-US" sz="1200" kern="1200" baseline="0" dirty="0" smtClean="0">
                <a:solidFill>
                  <a:schemeClr val="tx1"/>
                </a:solidFill>
                <a:effectLst/>
                <a:latin typeface="+mn-lt"/>
                <a:ea typeface="+mn-ea"/>
                <a:cs typeface="+mn-cs"/>
              </a:rPr>
              <a:t> she received, and is able to fully support her family. When I met her </a:t>
            </a:r>
            <a:r>
              <a:rPr lang="en-US" sz="1200" kern="1200" baseline="0" smtClean="0">
                <a:solidFill>
                  <a:schemeClr val="tx1"/>
                </a:solidFill>
                <a:effectLst/>
                <a:latin typeface="+mn-lt"/>
                <a:ea typeface="+mn-ea"/>
                <a:cs typeface="+mn-cs"/>
              </a:rPr>
              <a:t>in December, her </a:t>
            </a:r>
            <a:r>
              <a:rPr lang="en-US" sz="1200" kern="1200" baseline="0" dirty="0" smtClean="0">
                <a:solidFill>
                  <a:schemeClr val="tx1"/>
                </a:solidFill>
                <a:effectLst/>
                <a:latin typeface="+mn-lt"/>
                <a:ea typeface="+mn-ea"/>
                <a:cs typeface="+mn-cs"/>
              </a:rPr>
              <a:t>business was thriving and all of the clothes behind her were orders she was fulfilling.</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FB7D9406-8DE9-4D62-AEF1-CE3C5F8CD126}" type="slidenum">
              <a:rPr lang="en-US" smtClean="0"/>
              <a:t>10</a:t>
            </a:fld>
            <a:endParaRPr lang="en-US"/>
          </a:p>
        </p:txBody>
      </p:sp>
    </p:spTree>
    <p:extLst>
      <p:ext uri="{BB962C8B-B14F-4D97-AF65-F5344CB8AC3E}">
        <p14:creationId xmlns:p14="http://schemas.microsoft.com/office/powerpoint/2010/main" val="38395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480286"/>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762000"/>
          </a:xfrm>
          <a:ln>
            <a:noFill/>
          </a:ln>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305800" cy="4191000"/>
          </a:xfrm>
        </p:spPr>
        <p:txBody>
          <a:bodyPr/>
          <a:lstStyle>
            <a:lvl1pPr marL="0" indent="-457200">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bwMode="auto">
          <a:xfrm>
            <a:off x="457200" y="91440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61978520"/>
      </p:ext>
    </p:extLst>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57200" y="1219200"/>
            <a:ext cx="4038600" cy="3962400"/>
          </a:xfrm>
        </p:spPr>
        <p:txBody>
          <a:bodyPr/>
          <a:lstStyle>
            <a:lvl1pPr marL="0" indent="0">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0"/>
          </p:nvPr>
        </p:nvSpPr>
        <p:spPr>
          <a:xfrm>
            <a:off x="4648200" y="1219200"/>
            <a:ext cx="4038600" cy="3962400"/>
          </a:xfrm>
        </p:spPr>
        <p:txBody>
          <a:bodyPr/>
          <a:lstStyle>
            <a:lvl1pPr marL="0" indent="0">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04800"/>
            <a:ext cx="8305800" cy="762000"/>
          </a:xfrm>
          <a:ln>
            <a:noFill/>
          </a:ln>
        </p:spPr>
        <p:txBody>
          <a:bodyPr/>
          <a:lstStyle>
            <a:lvl1pPr algn="ctr">
              <a:defRPr>
                <a:ln>
                  <a:noFill/>
                </a:l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2154831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305800" cy="1219200"/>
          </a:xfrm>
        </p:spPr>
        <p:txBody>
          <a:bodyPr/>
          <a:lstStyle>
            <a:lvl1pPr algn="ctr">
              <a:defRPr sz="4200"/>
            </a:lvl1pPr>
          </a:lstStyle>
          <a:p>
            <a:r>
              <a:rPr lang="en-US" smtClean="0"/>
              <a:t>Click to edit Master title style</a:t>
            </a:r>
            <a:endParaRPr lang="en-US"/>
          </a:p>
        </p:txBody>
      </p:sp>
    </p:spTree>
    <p:extLst>
      <p:ext uri="{BB962C8B-B14F-4D97-AF65-F5344CB8AC3E}">
        <p14:creationId xmlns:p14="http://schemas.microsoft.com/office/powerpoint/2010/main" val="1365746106"/>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571764"/>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914400"/>
            <a:ext cx="3008313" cy="1162050"/>
          </a:xfrm>
        </p:spPr>
        <p:txBody>
          <a:bodyPr/>
          <a:lstStyle>
            <a:lvl1pPr algn="l">
              <a:defRPr sz="2800" b="1"/>
            </a:lvl1pPr>
          </a:lstStyle>
          <a:p>
            <a:r>
              <a:rPr lang="en-US" dirty="0" smtClean="0"/>
              <a:t>Click to edit Master title style</a:t>
            </a:r>
            <a:endParaRPr lang="en-US" dirty="0"/>
          </a:p>
        </p:txBody>
      </p:sp>
      <p:sp>
        <p:nvSpPr>
          <p:cNvPr id="9" name="Content Placeholder 2"/>
          <p:cNvSpPr>
            <a:spLocks noGrp="1"/>
          </p:cNvSpPr>
          <p:nvPr>
            <p:ph idx="1"/>
          </p:nvPr>
        </p:nvSpPr>
        <p:spPr>
          <a:xfrm>
            <a:off x="3575050" y="914400"/>
            <a:ext cx="5111750" cy="5211763"/>
          </a:xfrm>
        </p:spPr>
        <p:txBody>
          <a:bodyPr/>
          <a:lstStyle>
            <a:lvl1pPr>
              <a:defRPr sz="2800"/>
            </a:lvl1pPr>
            <a:lvl2pPr>
              <a:defRPr sz="2800"/>
            </a:lvl2pPr>
            <a:lvl3pPr>
              <a:defRPr sz="2400"/>
            </a:lvl3pPr>
            <a:lvl4pPr>
              <a:defRPr sz="20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3"/>
          <p:cNvSpPr>
            <a:spLocks noGrp="1"/>
          </p:cNvSpPr>
          <p:nvPr>
            <p:ph type="body" sz="half" idx="2"/>
          </p:nvPr>
        </p:nvSpPr>
        <p:spPr>
          <a:xfrm>
            <a:off x="457200" y="2057400"/>
            <a:ext cx="3008313" cy="40687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74603992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914400"/>
            <a:ext cx="5486400" cy="4114800"/>
          </a:xfrm>
        </p:spPr>
        <p:txBody>
          <a:bodyPr lIns="0" tIns="0" rIns="0"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019800" y="914400"/>
            <a:ext cx="2667000" cy="41148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936012564"/>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
          <p:cNvSpPr>
            <a:spLocks noChangeArrowheads="1"/>
          </p:cNvSpPr>
          <p:nvPr userDrawn="1"/>
        </p:nvSpPr>
        <p:spPr bwMode="auto">
          <a:xfrm>
            <a:off x="228600" y="3048000"/>
            <a:ext cx="8686800" cy="3581400"/>
          </a:xfrm>
          <a:prstGeom prst="rect">
            <a:avLst/>
          </a:prstGeom>
          <a:solidFill>
            <a:srgbClr val="FDC82F"/>
          </a:solidFill>
          <a:ln w="9525">
            <a:noFill/>
            <a:miter lim="800000"/>
            <a:headEnd/>
            <a:tailEnd/>
          </a:ln>
        </p:spPr>
        <p:txBody>
          <a:bodyPr wrap="none" anchor="ctr"/>
          <a:lstStyle/>
          <a:p>
            <a:pPr eaLnBrk="0" fontAlgn="base" hangingPunct="0">
              <a:spcBef>
                <a:spcPct val="0"/>
              </a:spcBef>
              <a:spcAft>
                <a:spcPct val="0"/>
              </a:spcAft>
              <a:defRPr/>
            </a:pPr>
            <a:endParaRPr lang="en-US" sz="1800">
              <a:solidFill>
                <a:srgbClr val="000000"/>
              </a:solidFill>
              <a:ea typeface="ヒラギノ角ゴ Pro W3" pitchFamily="-110" charset="-128"/>
              <a:cs typeface="ヒラギノ角ゴ Pro W3" pitchFamily="-110" charset="-128"/>
            </a:endParaRPr>
          </a:p>
        </p:txBody>
      </p:sp>
      <p:pic>
        <p:nvPicPr>
          <p:cNvPr id="2051" name="Picture 4" descr="irc_logo_rgb"/>
          <p:cNvPicPr>
            <a:picLocks noChangeAspect="1" noChangeArrowheads="1"/>
          </p:cNvPicPr>
          <p:nvPr userDrawn="1"/>
        </p:nvPicPr>
        <p:blipFill>
          <a:blip r:embed="rId3"/>
          <a:srcRect l="331" t="249" r="331" b="249"/>
          <a:stretch>
            <a:fillRect/>
          </a:stretch>
        </p:blipFill>
        <p:spPr bwMode="auto">
          <a:xfrm>
            <a:off x="228600" y="228600"/>
            <a:ext cx="1944688" cy="2590800"/>
          </a:xfrm>
          <a:prstGeom prst="rect">
            <a:avLst/>
          </a:prstGeom>
          <a:noFill/>
          <a:ln w="9525">
            <a:noFill/>
            <a:miter lim="800000"/>
            <a:headEnd/>
            <a:tailEnd/>
          </a:ln>
        </p:spPr>
      </p:pic>
      <p:sp>
        <p:nvSpPr>
          <p:cNvPr id="10" name="Rectangle 3"/>
          <p:cNvSpPr>
            <a:spLocks noGrp="1" noChangeArrowheads="1"/>
          </p:cNvSpPr>
          <p:nvPr>
            <p:ph type="title"/>
          </p:nvPr>
        </p:nvSpPr>
        <p:spPr bwMode="auto">
          <a:xfrm>
            <a:off x="457200" y="4114800"/>
            <a:ext cx="8305800" cy="152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1" name="Text Box 8"/>
          <p:cNvSpPr txBox="1">
            <a:spLocks noChangeArrowheads="1"/>
          </p:cNvSpPr>
          <p:nvPr userDrawn="1"/>
        </p:nvSpPr>
        <p:spPr bwMode="auto">
          <a:xfrm>
            <a:off x="457200" y="6439372"/>
            <a:ext cx="2971800" cy="115416"/>
          </a:xfrm>
          <a:prstGeom prst="rect">
            <a:avLst/>
          </a:prstGeom>
          <a:noFill/>
          <a:ln w="9525">
            <a:noFill/>
            <a:miter lim="800000"/>
            <a:headEnd/>
            <a:tailEnd/>
          </a:ln>
        </p:spPr>
        <p:txBody>
          <a:bodyPr lIns="0" tIns="0" rIns="0" bIns="0" anchor="b">
            <a:spAutoFit/>
          </a:bodyPr>
          <a:lstStyle/>
          <a:p>
            <a:pPr eaLnBrk="0" fontAlgn="base" hangingPunct="0">
              <a:spcBef>
                <a:spcPct val="50000"/>
              </a:spcBef>
              <a:spcAft>
                <a:spcPct val="0"/>
              </a:spcAft>
              <a:defRPr/>
            </a:pPr>
            <a:r>
              <a:rPr lang="en-US" sz="750" b="1" dirty="0">
                <a:solidFill>
                  <a:srgbClr val="000000"/>
                </a:solidFill>
                <a:ea typeface="ヒラギノ角ゴ Pro W3" pitchFamily="-110" charset="-128"/>
                <a:cs typeface="Arial"/>
              </a:rPr>
              <a:t>From Harm to Home </a:t>
            </a:r>
            <a:r>
              <a:rPr lang="en-US" sz="750" dirty="0">
                <a:solidFill>
                  <a:srgbClr val="000000"/>
                </a:solidFill>
                <a:ea typeface="ヒラギノ角ゴ Pro W3" pitchFamily="-110" charset="-128"/>
                <a:cs typeface="Arial"/>
              </a:rPr>
              <a:t>|</a:t>
            </a:r>
            <a:r>
              <a:rPr lang="en-US" sz="750" b="1" dirty="0">
                <a:solidFill>
                  <a:srgbClr val="000000"/>
                </a:solidFill>
                <a:ea typeface="ヒラギノ角ゴ Pro W3" pitchFamily="-110" charset="-128"/>
                <a:cs typeface="Arial"/>
              </a:rPr>
              <a:t> </a:t>
            </a:r>
            <a:r>
              <a:rPr lang="en-US" sz="750" dirty="0">
                <a:solidFill>
                  <a:srgbClr val="000000"/>
                </a:solidFill>
                <a:ea typeface="ヒラギノ角ゴ Pro W3" pitchFamily="-110" charset="-128"/>
                <a:cs typeface="Arial"/>
              </a:rPr>
              <a:t>Rescue.org</a:t>
            </a:r>
          </a:p>
        </p:txBody>
      </p:sp>
    </p:spTree>
    <p:extLst>
      <p:ext uri="{BB962C8B-B14F-4D97-AF65-F5344CB8AC3E}">
        <p14:creationId xmlns:p14="http://schemas.microsoft.com/office/powerpoint/2010/main" val="4079506902"/>
      </p:ext>
    </p:extLst>
  </p:cSld>
  <p:clrMap bg1="lt1" tx1="dk1" bg2="lt2" tx2="dk2" accent1="accent1" accent2="accent2" accent3="accent3" accent4="accent4" accent5="accent5" accent6="accent6" hlink="hlink" folHlink="folHlink"/>
  <p:sldLayoutIdLst>
    <p:sldLayoutId id="2147483662" r:id="rId1"/>
  </p:sldLayoutIdLst>
  <p:transition spd="med">
    <p:fade thruBlk="1"/>
  </p:transition>
  <p:hf sldNum="0" hdr="0" ftr="0"/>
  <p:txStyles>
    <p:titleStyle>
      <a:lvl1pPr algn="ctr" rtl="0" eaLnBrk="0" fontAlgn="base" hangingPunct="0">
        <a:spcBef>
          <a:spcPct val="0"/>
        </a:spcBef>
        <a:spcAft>
          <a:spcPct val="0"/>
        </a:spcAft>
        <a:defRPr sz="2700" b="1" spc="-75">
          <a:solidFill>
            <a:schemeClr val="tx1"/>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defRPr>
      </a:lvl5pPr>
      <a:lvl6pPr marL="342900" algn="l" rtl="0" fontAlgn="base">
        <a:spcBef>
          <a:spcPct val="0"/>
        </a:spcBef>
        <a:spcAft>
          <a:spcPct val="0"/>
        </a:spcAft>
        <a:defRPr sz="2550">
          <a:solidFill>
            <a:srgbClr val="FDC82F"/>
          </a:solidFill>
          <a:latin typeface="Akzidenz Grotesk BE Super" pitchFamily="-110" charset="0"/>
          <a:ea typeface="ヒラギノ角ゴ Pro W3" pitchFamily="-110" charset="-128"/>
          <a:cs typeface="ヒラギノ角ゴ Pro W3" pitchFamily="-110" charset="-128"/>
        </a:defRPr>
      </a:lvl6pPr>
      <a:lvl7pPr marL="685800" algn="l" rtl="0" fontAlgn="base">
        <a:spcBef>
          <a:spcPct val="0"/>
        </a:spcBef>
        <a:spcAft>
          <a:spcPct val="0"/>
        </a:spcAft>
        <a:defRPr sz="2550">
          <a:solidFill>
            <a:srgbClr val="FDC82F"/>
          </a:solidFill>
          <a:latin typeface="Akzidenz Grotesk BE Super" pitchFamily="-110" charset="0"/>
          <a:ea typeface="ヒラギノ角ゴ Pro W3" pitchFamily="-110" charset="-128"/>
          <a:cs typeface="ヒラギノ角ゴ Pro W3" pitchFamily="-110" charset="-128"/>
        </a:defRPr>
      </a:lvl7pPr>
      <a:lvl8pPr marL="1028700" algn="l" rtl="0" fontAlgn="base">
        <a:spcBef>
          <a:spcPct val="0"/>
        </a:spcBef>
        <a:spcAft>
          <a:spcPct val="0"/>
        </a:spcAft>
        <a:defRPr sz="2550">
          <a:solidFill>
            <a:srgbClr val="FDC82F"/>
          </a:solidFill>
          <a:latin typeface="Akzidenz Grotesk BE Super" pitchFamily="-110" charset="0"/>
          <a:ea typeface="ヒラギノ角ゴ Pro W3" pitchFamily="-110" charset="-128"/>
          <a:cs typeface="ヒラギノ角ゴ Pro W3" pitchFamily="-110" charset="-128"/>
        </a:defRPr>
      </a:lvl8pPr>
      <a:lvl9pPr marL="1371600" algn="l" rtl="0" fontAlgn="base">
        <a:spcBef>
          <a:spcPct val="0"/>
        </a:spcBef>
        <a:spcAft>
          <a:spcPct val="0"/>
        </a:spcAft>
        <a:defRPr sz="2550">
          <a:solidFill>
            <a:srgbClr val="FDC82F"/>
          </a:solidFill>
          <a:latin typeface="Akzidenz Grotesk BE Super" pitchFamily="-110" charset="0"/>
          <a:ea typeface="ヒラギノ角ゴ Pro W3" pitchFamily="-110" charset="-128"/>
          <a:cs typeface="ヒラギノ角ゴ Pro W3" pitchFamily="-110" charset="-128"/>
        </a:defRPr>
      </a:lvl9pPr>
    </p:titleStyle>
    <p:bodyStyle>
      <a:lvl1pPr marL="257175" indent="-257175" algn="l" rtl="0" eaLnBrk="0" fontAlgn="base" hangingPunct="0">
        <a:spcBef>
          <a:spcPct val="20000"/>
        </a:spcBef>
        <a:spcAft>
          <a:spcPct val="0"/>
        </a:spcAft>
        <a:defRPr sz="2400">
          <a:solidFill>
            <a:schemeClr val="tx1"/>
          </a:solidFill>
          <a:latin typeface="+mn-lt"/>
          <a:ea typeface="ＭＳ Ｐゴシック" pitchFamily="-107" charset="-128"/>
          <a:cs typeface="ＭＳ Ｐゴシック" pitchFamily="-107" charset="-128"/>
        </a:defRPr>
      </a:lvl1pPr>
      <a:lvl2pPr marL="557213" indent="-214313" algn="l" rtl="0" eaLnBrk="0" fontAlgn="base" hangingPunct="0">
        <a:spcBef>
          <a:spcPct val="20000"/>
        </a:spcBef>
        <a:spcAft>
          <a:spcPct val="0"/>
        </a:spcAft>
        <a:buFont typeface="Times" pitchFamily="22" charset="0"/>
        <a:buChar char="•"/>
        <a:defRPr sz="2100">
          <a:solidFill>
            <a:schemeClr val="tx1"/>
          </a:solidFill>
          <a:latin typeface="+mn-lt"/>
          <a:ea typeface="ＭＳ Ｐゴシック" pitchFamily="-107" charset="-128"/>
          <a:cs typeface="+mn-cs"/>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pitchFamily="-107" charset="-128"/>
          <a:cs typeface="+mn-cs"/>
        </a:defRPr>
      </a:lvl3pPr>
      <a:lvl4pPr marL="1200150" indent="-171450" algn="l" rtl="0" eaLnBrk="0" fontAlgn="base" hangingPunct="0">
        <a:spcBef>
          <a:spcPct val="20000"/>
        </a:spcBef>
        <a:spcAft>
          <a:spcPct val="0"/>
        </a:spcAft>
        <a:buFont typeface="Times" pitchFamily="22" charset="0"/>
        <a:buChar char="•"/>
        <a:defRPr sz="1500">
          <a:solidFill>
            <a:schemeClr val="tx1"/>
          </a:solidFill>
          <a:latin typeface="+mn-lt"/>
          <a:ea typeface="ＭＳ Ｐゴシック" pitchFamily="-107" charset="-128"/>
          <a:cs typeface="+mn-cs"/>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pitchFamily="-107" charset="-128"/>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914400"/>
            <a:ext cx="83058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457200" y="2133600"/>
            <a:ext cx="8305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3"/>
          <p:cNvSpPr>
            <a:spLocks noChangeArrowheads="1"/>
          </p:cNvSpPr>
          <p:nvPr userDrawn="1"/>
        </p:nvSpPr>
        <p:spPr bwMode="auto">
          <a:xfrm>
            <a:off x="228600" y="5867400"/>
            <a:ext cx="8686800" cy="762000"/>
          </a:xfrm>
          <a:prstGeom prst="rect">
            <a:avLst/>
          </a:prstGeom>
          <a:solidFill>
            <a:srgbClr val="FDC82F"/>
          </a:solidFill>
          <a:ln w="9525">
            <a:noFill/>
            <a:miter lim="800000"/>
            <a:headEnd/>
            <a:tailEnd/>
          </a:ln>
        </p:spPr>
        <p:txBody>
          <a:bodyPr wrap="none" anchor="ctr"/>
          <a:lstStyle/>
          <a:p>
            <a:pPr eaLnBrk="0" fontAlgn="base" hangingPunct="0">
              <a:spcBef>
                <a:spcPct val="0"/>
              </a:spcBef>
              <a:spcAft>
                <a:spcPct val="0"/>
              </a:spcAft>
              <a:defRPr/>
            </a:pPr>
            <a:endParaRPr lang="en-US" sz="2400">
              <a:solidFill>
                <a:prstClr val="black"/>
              </a:solidFill>
              <a:ea typeface="ヒラギノ角ゴ Pro W3" pitchFamily="-110" charset="-128"/>
              <a:cs typeface="ヒラギノ角ゴ Pro W3" pitchFamily="-110" charset="-128"/>
            </a:endParaRPr>
          </a:p>
        </p:txBody>
      </p:sp>
      <p:pic>
        <p:nvPicPr>
          <p:cNvPr id="1029" name="Picture 6" descr="irc_logo_rgb"/>
          <p:cNvPicPr>
            <a:picLocks noChangeAspect="1" noChangeArrowheads="1"/>
          </p:cNvPicPr>
          <p:nvPr userDrawn="1"/>
        </p:nvPicPr>
        <p:blipFill>
          <a:blip r:embed="rId8"/>
          <a:srcRect/>
          <a:stretch>
            <a:fillRect/>
          </a:stretch>
        </p:blipFill>
        <p:spPr bwMode="auto">
          <a:xfrm>
            <a:off x="8382000" y="5918200"/>
            <a:ext cx="533400" cy="711200"/>
          </a:xfrm>
          <a:prstGeom prst="rect">
            <a:avLst/>
          </a:prstGeom>
          <a:noFill/>
          <a:ln w="9525">
            <a:noFill/>
            <a:miter lim="800000"/>
            <a:headEnd/>
            <a:tailEnd/>
          </a:ln>
        </p:spPr>
      </p:pic>
      <p:sp>
        <p:nvSpPr>
          <p:cNvPr id="10" name="Text Box 8"/>
          <p:cNvSpPr txBox="1">
            <a:spLocks noChangeArrowheads="1"/>
          </p:cNvSpPr>
          <p:nvPr userDrawn="1"/>
        </p:nvSpPr>
        <p:spPr bwMode="auto">
          <a:xfrm>
            <a:off x="4495800" y="6399212"/>
            <a:ext cx="762000" cy="153988"/>
          </a:xfrm>
          <a:prstGeom prst="rect">
            <a:avLst/>
          </a:prstGeom>
          <a:noFill/>
          <a:ln w="9525">
            <a:noFill/>
            <a:miter lim="800000"/>
            <a:headEnd/>
            <a:tailEnd/>
          </a:ln>
        </p:spPr>
        <p:txBody>
          <a:bodyPr lIns="0" tIns="0" rIns="0" bIns="0">
            <a:spAutoFit/>
          </a:bodyPr>
          <a:lstStyle/>
          <a:p>
            <a:pPr algn="ctr" eaLnBrk="0" fontAlgn="base" hangingPunct="0">
              <a:spcBef>
                <a:spcPct val="50000"/>
              </a:spcBef>
              <a:spcAft>
                <a:spcPct val="0"/>
              </a:spcAft>
              <a:defRPr/>
            </a:pPr>
            <a:fld id="{9A376D81-C18B-4610-9545-9D0FBEC05579}" type="slidenum">
              <a:rPr lang="en-US" sz="1000" b="1">
                <a:solidFill>
                  <a:prstClr val="black"/>
                </a:solidFill>
                <a:ea typeface="ヒラギノ角ゴ Pro W3" pitchFamily="22" charset="-128"/>
                <a:cs typeface="Arial" charset="0"/>
              </a:rPr>
              <a:pPr algn="ctr" eaLnBrk="0" fontAlgn="base" hangingPunct="0">
                <a:spcBef>
                  <a:spcPct val="50000"/>
                </a:spcBef>
                <a:spcAft>
                  <a:spcPct val="0"/>
                </a:spcAft>
                <a:defRPr/>
              </a:pPr>
              <a:t>‹#›</a:t>
            </a:fld>
            <a:endParaRPr lang="en-US" sz="1000" b="1" dirty="0">
              <a:solidFill>
                <a:prstClr val="black"/>
              </a:solidFill>
              <a:ea typeface="ヒラギノ角ゴ Pro W3" pitchFamily="22" charset="-128"/>
              <a:cs typeface="Arial" charset="0"/>
            </a:endParaRPr>
          </a:p>
        </p:txBody>
      </p:sp>
      <p:sp>
        <p:nvSpPr>
          <p:cNvPr id="11" name="Text Box 8"/>
          <p:cNvSpPr txBox="1">
            <a:spLocks noChangeArrowheads="1"/>
          </p:cNvSpPr>
          <p:nvPr userDrawn="1"/>
        </p:nvSpPr>
        <p:spPr bwMode="auto">
          <a:xfrm>
            <a:off x="457200" y="6400800"/>
            <a:ext cx="2971800" cy="153988"/>
          </a:xfrm>
          <a:prstGeom prst="rect">
            <a:avLst/>
          </a:prstGeom>
          <a:noFill/>
          <a:ln w="9525">
            <a:noFill/>
            <a:miter lim="800000"/>
            <a:headEnd/>
            <a:tailEnd/>
          </a:ln>
        </p:spPr>
        <p:txBody>
          <a:bodyPr lIns="0" tIns="0" rIns="0" bIns="0" anchor="b">
            <a:spAutoFit/>
          </a:bodyPr>
          <a:lstStyle/>
          <a:p>
            <a:pPr eaLnBrk="0" fontAlgn="base" hangingPunct="0">
              <a:spcBef>
                <a:spcPct val="50000"/>
              </a:spcBef>
              <a:spcAft>
                <a:spcPct val="0"/>
              </a:spcAft>
              <a:defRPr/>
            </a:pPr>
            <a:r>
              <a:rPr lang="en-US" sz="1000" b="1" dirty="0">
                <a:solidFill>
                  <a:prstClr val="black"/>
                </a:solidFill>
                <a:ea typeface="ヒラギノ角ゴ Pro W3" pitchFamily="-110" charset="-128"/>
                <a:cs typeface="Arial"/>
              </a:rPr>
              <a:t>From Harm to Home </a:t>
            </a:r>
            <a:r>
              <a:rPr lang="en-US" sz="1000" dirty="0">
                <a:solidFill>
                  <a:prstClr val="black"/>
                </a:solidFill>
                <a:ea typeface="ヒラギノ角ゴ Pro W3" pitchFamily="-110" charset="-128"/>
                <a:cs typeface="Arial"/>
              </a:rPr>
              <a:t>|</a:t>
            </a:r>
            <a:r>
              <a:rPr lang="en-US" sz="1000" b="1" dirty="0">
                <a:solidFill>
                  <a:prstClr val="black"/>
                </a:solidFill>
                <a:ea typeface="ヒラギノ角ゴ Pro W3" pitchFamily="-110" charset="-128"/>
                <a:cs typeface="Arial"/>
              </a:rPr>
              <a:t> rescue</a:t>
            </a:r>
            <a:r>
              <a:rPr lang="en-US" sz="1000" dirty="0">
                <a:solidFill>
                  <a:prstClr val="black"/>
                </a:solidFill>
                <a:ea typeface="ヒラギノ角ゴ Pro W3" pitchFamily="-110" charset="-128"/>
                <a:cs typeface="Arial"/>
              </a:rPr>
              <a:t>.org</a:t>
            </a:r>
          </a:p>
        </p:txBody>
      </p:sp>
    </p:spTree>
    <p:extLst>
      <p:ext uri="{BB962C8B-B14F-4D97-AF65-F5344CB8AC3E}">
        <p14:creationId xmlns:p14="http://schemas.microsoft.com/office/powerpoint/2010/main" val="39023436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ransition spd="med">
    <p:fade thruBlk="1"/>
  </p:transition>
  <p:hf sldNum="0" hdr="0" ftr="0"/>
  <p:txStyles>
    <p:titleStyle>
      <a:lvl1pPr algn="l"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Font typeface="Times" pitchFamily="22" charset="0"/>
        <a:buChar char="•"/>
        <a:defRPr sz="2800">
          <a:solidFill>
            <a:schemeClr val="tx1"/>
          </a:solidFill>
          <a:latin typeface="+mn-lt"/>
          <a:ea typeface="ＭＳ Ｐゴシック" pitchFamily="-107"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cs typeface="+mn-cs"/>
        </a:defRPr>
      </a:lvl3pPr>
      <a:lvl4pPr marL="1600200" indent="-228600" algn="l" rtl="0" eaLnBrk="0" fontAlgn="base" hangingPunct="0">
        <a:spcBef>
          <a:spcPct val="20000"/>
        </a:spcBef>
        <a:spcAft>
          <a:spcPct val="0"/>
        </a:spcAft>
        <a:buFont typeface="Times" pitchFamily="22" charset="0"/>
        <a:buChar char="•"/>
        <a:defRPr sz="2000">
          <a:solidFill>
            <a:schemeClr val="tx1"/>
          </a:solidFill>
          <a:latin typeface="+mn-lt"/>
          <a:ea typeface="ＭＳ Ｐゴシック" pitchFamily="-107" charset="-128"/>
          <a:cs typeface="+mn-cs"/>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07"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2633" y="3224818"/>
            <a:ext cx="8353771" cy="2826327"/>
          </a:xfrm>
        </p:spPr>
        <p:txBody>
          <a:bodyPr/>
          <a:lstStyle/>
          <a:p>
            <a:pPr>
              <a:defRPr/>
            </a:pPr>
            <a:r>
              <a:rPr lang="en-US" sz="2800" dirty="0" smtClean="0"/>
              <a:t/>
            </a:r>
            <a:br>
              <a:rPr lang="en-US" sz="2800" dirty="0" smtClean="0"/>
            </a:br>
            <a:r>
              <a:rPr lang="en-US" sz="2800" dirty="0"/>
              <a:t/>
            </a:r>
            <a:br>
              <a:rPr lang="en-US" sz="2800" dirty="0"/>
            </a:br>
            <a:r>
              <a:rPr lang="en-US" sz="2800" dirty="0"/>
              <a:t>Multi-sector support to the displaced in Adamawa and Borno </a:t>
            </a:r>
            <a:r>
              <a:rPr lang="en-US" sz="2800" dirty="0" smtClean="0"/>
              <a:t>States</a:t>
            </a:r>
            <a:endParaRPr lang="en-US" sz="2000" dirty="0" smtClean="0">
              <a:ea typeface="ＭＳ Ｐゴシック" pitchFamily="22" charset="-128"/>
            </a:endParaRPr>
          </a:p>
        </p:txBody>
      </p:sp>
    </p:spTree>
    <p:extLst>
      <p:ext uri="{BB962C8B-B14F-4D97-AF65-F5344CB8AC3E}">
        <p14:creationId xmlns:p14="http://schemas.microsoft.com/office/powerpoint/2010/main" val="2436884073"/>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99505" y="249382"/>
            <a:ext cx="8744990" cy="152954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831570" y="798022"/>
            <a:ext cx="5563986" cy="4172989"/>
          </a:xfrm>
        </p:spPr>
      </p:pic>
    </p:spTree>
    <p:extLst>
      <p:ext uri="{BB962C8B-B14F-4D97-AF65-F5344CB8AC3E}">
        <p14:creationId xmlns:p14="http://schemas.microsoft.com/office/powerpoint/2010/main" val="1105240783"/>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50"/>
            <a:ext cx="8229600" cy="685800"/>
          </a:xfrm>
        </p:spPr>
        <p:txBody>
          <a:bodyPr/>
          <a:lstStyle/>
          <a:p>
            <a:pPr>
              <a:defRPr/>
            </a:pPr>
            <a:r>
              <a:rPr lang="en-US" b="1" dirty="0" smtClean="0"/>
              <a:t>Background </a:t>
            </a:r>
            <a:endParaRPr lang="en-US" b="1" dirty="0"/>
          </a:p>
        </p:txBody>
      </p:sp>
      <p:sp>
        <p:nvSpPr>
          <p:cNvPr id="15363" name="Content Placeholder 2"/>
          <p:cNvSpPr>
            <a:spLocks noGrp="1"/>
          </p:cNvSpPr>
          <p:nvPr>
            <p:ph idx="1"/>
          </p:nvPr>
        </p:nvSpPr>
        <p:spPr>
          <a:xfrm>
            <a:off x="0" y="852050"/>
            <a:ext cx="9010996" cy="4983485"/>
          </a:xfrm>
        </p:spPr>
        <p:txBody>
          <a:bodyPr anchor="ctr"/>
          <a:lstStyle/>
          <a:p>
            <a:pPr marL="457200" lvl="1" indent="0">
              <a:buNone/>
            </a:pPr>
            <a:r>
              <a:rPr lang="en-US" b="1" dirty="0" smtClean="0"/>
              <a:t>Dec. 1, 2016 – Feb. 28, 2019</a:t>
            </a:r>
          </a:p>
          <a:p>
            <a:pPr marL="457200" lvl="1" indent="0">
              <a:buNone/>
            </a:pPr>
            <a:r>
              <a:rPr lang="en-US" b="1" dirty="0" smtClean="0"/>
              <a:t>Sectors: </a:t>
            </a:r>
            <a:r>
              <a:rPr lang="en-US" dirty="0" smtClean="0"/>
              <a:t>Livelihoods, Nutrition, WASH</a:t>
            </a:r>
          </a:p>
          <a:p>
            <a:pPr marL="457200" lvl="1" indent="0">
              <a:buNone/>
            </a:pPr>
            <a:r>
              <a:rPr lang="en-US" b="1" dirty="0" smtClean="0"/>
              <a:t>Objectives: </a:t>
            </a:r>
          </a:p>
          <a:p>
            <a:pPr lvl="2">
              <a:buFont typeface="Arial" panose="020B0604020202020204" pitchFamily="34" charset="0"/>
              <a:buChar char="•"/>
            </a:pPr>
            <a:r>
              <a:rPr lang="en-US" dirty="0"/>
              <a:t>IDPs, host communities, and returnees in Nigeria access basic needs and improved livelihood </a:t>
            </a:r>
            <a:r>
              <a:rPr lang="en-US" dirty="0" smtClean="0"/>
              <a:t>opportunities</a:t>
            </a:r>
          </a:p>
          <a:p>
            <a:pPr lvl="2">
              <a:buFont typeface="Arial" panose="020B0604020202020204" pitchFamily="34" charset="0"/>
              <a:buChar char="•"/>
            </a:pPr>
            <a:r>
              <a:rPr lang="en-US" dirty="0"/>
              <a:t>IDPs, host communities and returnees in Nigeria have access to improved WASH and health </a:t>
            </a:r>
            <a:r>
              <a:rPr lang="en-US" dirty="0" smtClean="0"/>
              <a:t>services  </a:t>
            </a:r>
          </a:p>
          <a:p>
            <a:pPr marL="457200" lvl="1" indent="0">
              <a:buNone/>
            </a:pPr>
            <a:r>
              <a:rPr lang="en-US" b="1" dirty="0" smtClean="0"/>
              <a:t>Locations: </a:t>
            </a:r>
            <a:r>
              <a:rPr lang="en-US" dirty="0" err="1" smtClean="0"/>
              <a:t>Mubi</a:t>
            </a:r>
            <a:r>
              <a:rPr lang="en-US" dirty="0" smtClean="0"/>
              <a:t> North and </a:t>
            </a:r>
            <a:r>
              <a:rPr lang="en-US" dirty="0"/>
              <a:t>S</a:t>
            </a:r>
            <a:r>
              <a:rPr lang="en-US" dirty="0" smtClean="0"/>
              <a:t>outh, </a:t>
            </a:r>
            <a:r>
              <a:rPr lang="en-US" dirty="0" err="1" smtClean="0"/>
              <a:t>Michika</a:t>
            </a:r>
            <a:r>
              <a:rPr lang="en-US" dirty="0" smtClean="0"/>
              <a:t> and </a:t>
            </a:r>
            <a:r>
              <a:rPr lang="en-US" dirty="0" err="1" smtClean="0"/>
              <a:t>Maiha</a:t>
            </a:r>
            <a:r>
              <a:rPr lang="en-US" dirty="0" smtClean="0"/>
              <a:t>, MMC/Jere and </a:t>
            </a:r>
            <a:r>
              <a:rPr lang="en-US" dirty="0" err="1" smtClean="0"/>
              <a:t>Askira</a:t>
            </a:r>
            <a:r>
              <a:rPr lang="en-US" dirty="0" smtClean="0"/>
              <a:t> </a:t>
            </a:r>
            <a:r>
              <a:rPr lang="en-US" dirty="0" err="1" smtClean="0"/>
              <a:t>Uba</a:t>
            </a:r>
            <a:endParaRPr lang="en-US" altLang="en-US" dirty="0" smtClean="0"/>
          </a:p>
        </p:txBody>
      </p:sp>
    </p:spTree>
    <p:extLst>
      <p:ext uri="{BB962C8B-B14F-4D97-AF65-F5344CB8AC3E}">
        <p14:creationId xmlns:p14="http://schemas.microsoft.com/office/powerpoint/2010/main" val="3174859094"/>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208712" y="548639"/>
            <a:ext cx="5685905"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10" charset="0"/>
              <a:ea typeface="ヒラギノ角ゴ Pro W3" pitchFamily="-110" charset="-128"/>
              <a:cs typeface="ヒラギノ角ゴ Pro W3" pitchFamily="-110" charset="-128"/>
            </a:endParaRPr>
          </a:p>
        </p:txBody>
      </p:sp>
      <p:sp>
        <p:nvSpPr>
          <p:cNvPr id="9" name="Rectangle 2"/>
          <p:cNvSpPr txBox="1">
            <a:spLocks noChangeArrowheads="1"/>
          </p:cNvSpPr>
          <p:nvPr/>
        </p:nvSpPr>
        <p:spPr bwMode="auto">
          <a:xfrm>
            <a:off x="4854634" y="133005"/>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b="1" kern="0" dirty="0" smtClean="0">
                <a:latin typeface="Arial" panose="020B0604020202020204" pitchFamily="34" charset="0"/>
                <a:cs typeface="Arial" panose="020B0604020202020204" pitchFamily="34" charset="0"/>
              </a:rPr>
              <a:t>Livelihoods </a:t>
            </a:r>
            <a:br>
              <a:rPr lang="en-GB" altLang="en-US" b="1" kern="0" dirty="0" smtClean="0">
                <a:latin typeface="Arial" panose="020B0604020202020204" pitchFamily="34" charset="0"/>
                <a:cs typeface="Arial" panose="020B0604020202020204" pitchFamily="34" charset="0"/>
              </a:rPr>
            </a:br>
            <a:r>
              <a:rPr lang="en-GB" altLang="en-US" sz="2800" u="sng" kern="0" dirty="0" smtClean="0">
                <a:latin typeface="Arial" panose="020B0604020202020204" pitchFamily="34" charset="0"/>
                <a:cs typeface="Arial" panose="020B0604020202020204" pitchFamily="34" charset="0"/>
              </a:rPr>
              <a:t>by the numbers </a:t>
            </a:r>
            <a:endParaRPr lang="en-GB" altLang="en-US" u="sng" kern="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322" t="-292" r="36689" b="292"/>
          <a:stretch/>
        </p:blipFill>
        <p:spPr>
          <a:xfrm>
            <a:off x="232758" y="199505"/>
            <a:ext cx="4621876" cy="5685905"/>
          </a:xfrm>
          <a:prstGeom prst="rect">
            <a:avLst/>
          </a:prstGeom>
        </p:spPr>
      </p:pic>
      <p:sp>
        <p:nvSpPr>
          <p:cNvPr id="10" name="Rectangle 2"/>
          <p:cNvSpPr txBox="1">
            <a:spLocks noChangeArrowheads="1"/>
          </p:cNvSpPr>
          <p:nvPr/>
        </p:nvSpPr>
        <p:spPr bwMode="auto">
          <a:xfrm>
            <a:off x="4854634" y="1230288"/>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800" b="1" kern="0" dirty="0" smtClean="0">
                <a:latin typeface="Arial" panose="020B0604020202020204" pitchFamily="34" charset="0"/>
                <a:cs typeface="Arial" panose="020B0604020202020204" pitchFamily="34" charset="0"/>
              </a:rPr>
              <a:t>3,200 households</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received 4 rounds of UCT</a:t>
            </a:r>
            <a:endParaRPr lang="en-GB" altLang="en-US" sz="2800" kern="0" dirty="0" smtClean="0">
              <a:latin typeface="Arial" panose="020B0604020202020204" pitchFamily="34" charset="0"/>
              <a:cs typeface="Arial" panose="020B0604020202020204" pitchFamily="34" charset="0"/>
            </a:endParaRPr>
          </a:p>
        </p:txBody>
      </p:sp>
      <p:sp>
        <p:nvSpPr>
          <p:cNvPr id="11" name="Rectangle 2"/>
          <p:cNvSpPr txBox="1">
            <a:spLocks noChangeArrowheads="1"/>
          </p:cNvSpPr>
          <p:nvPr/>
        </p:nvSpPr>
        <p:spPr bwMode="auto">
          <a:xfrm>
            <a:off x="4854634" y="2078191"/>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800" b="1" kern="0" dirty="0" smtClean="0">
                <a:latin typeface="Arial" panose="020B0604020202020204" pitchFamily="34" charset="0"/>
                <a:cs typeface="Arial" panose="020B0604020202020204" pitchFamily="34" charset="0"/>
              </a:rPr>
              <a:t>800 persons</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engaged via 81 cash-for-work schemes</a:t>
            </a:r>
            <a:endParaRPr lang="en-GB" altLang="en-US" sz="2800" kern="0" dirty="0" smtClean="0">
              <a:latin typeface="Arial" panose="020B0604020202020204" pitchFamily="34" charset="0"/>
              <a:cs typeface="Arial" panose="020B0604020202020204" pitchFamily="34" charset="0"/>
            </a:endParaRPr>
          </a:p>
        </p:txBody>
      </p:sp>
      <p:sp>
        <p:nvSpPr>
          <p:cNvPr id="12" name="Rectangle 2"/>
          <p:cNvSpPr txBox="1">
            <a:spLocks noChangeArrowheads="1"/>
          </p:cNvSpPr>
          <p:nvPr/>
        </p:nvSpPr>
        <p:spPr bwMode="auto">
          <a:xfrm>
            <a:off x="4854634" y="3350033"/>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800" b="1" kern="0" dirty="0" smtClean="0">
                <a:latin typeface="Arial" panose="020B0604020202020204" pitchFamily="34" charset="0"/>
                <a:cs typeface="Arial" panose="020B0604020202020204" pitchFamily="34" charset="0"/>
              </a:rPr>
              <a:t>$22,100 USD +</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in pooled VSLA savings (YR1 only)</a:t>
            </a:r>
            <a:endParaRPr lang="en-GB" altLang="en-US" sz="2800" kern="0" dirty="0" smtClean="0">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4854634" y="4613566"/>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800" b="1" kern="0" dirty="0" smtClean="0">
                <a:latin typeface="Arial" panose="020B0604020202020204" pitchFamily="34" charset="0"/>
                <a:cs typeface="Arial" panose="020B0604020202020204" pitchFamily="34" charset="0"/>
              </a:rPr>
              <a:t>1,000 farmers</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trained and provided material support</a:t>
            </a:r>
            <a:endParaRPr lang="en-GB" altLang="en-US" sz="2800"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613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3990109" y="1457324"/>
            <a:ext cx="4625253" cy="3724275"/>
          </a:xfrm>
        </p:spPr>
        <p:txBody>
          <a:bodyPr/>
          <a:lstStyle/>
          <a:p>
            <a:pPr algn="ctr"/>
            <a:endParaRPr lang="en-US" dirty="0" smtClean="0"/>
          </a:p>
          <a:p>
            <a:pPr algn="ctr"/>
            <a:endParaRPr lang="en-US" dirty="0"/>
          </a:p>
          <a:p>
            <a:pPr algn="ctr"/>
            <a:r>
              <a:rPr lang="en-US" sz="3200" b="1" dirty="0" smtClean="0"/>
              <a:t>Nutrition </a:t>
            </a:r>
            <a:endParaRPr lang="en-US" sz="3200" b="1" dirty="0"/>
          </a:p>
        </p:txBody>
      </p:sp>
      <p:pic>
        <p:nvPicPr>
          <p:cNvPr id="5" name="Picture 4" descr="C:\Users\IRCUser\AppData\Local\Microsoft\Windows\Temporary Internet Files\Content.Word\IMG-20180919-WA0001.jpg"/>
          <p:cNvPicPr/>
          <p:nvPr/>
        </p:nvPicPr>
        <p:blipFill rotWithShape="1">
          <a:blip r:embed="rId3">
            <a:extLst>
              <a:ext uri="{28A0092B-C50C-407E-A947-70E740481C1C}">
                <a14:useLocalDpi xmlns:a14="http://schemas.microsoft.com/office/drawing/2010/main" val="0"/>
              </a:ext>
            </a:extLst>
          </a:blip>
          <a:srcRect l="7104" t="1011" r="39105" b="13019"/>
          <a:stretch/>
        </p:blipFill>
        <p:spPr bwMode="auto">
          <a:xfrm>
            <a:off x="4206240" y="216130"/>
            <a:ext cx="4688380" cy="5653836"/>
          </a:xfrm>
          <a:prstGeom prst="rect">
            <a:avLst/>
          </a:prstGeom>
          <a:noFill/>
          <a:ln>
            <a:noFill/>
          </a:ln>
        </p:spPr>
      </p:pic>
      <p:sp>
        <p:nvSpPr>
          <p:cNvPr id="6" name="Rectangle 2"/>
          <p:cNvSpPr txBox="1">
            <a:spLocks noChangeArrowheads="1"/>
          </p:cNvSpPr>
          <p:nvPr/>
        </p:nvSpPr>
        <p:spPr bwMode="auto">
          <a:xfrm>
            <a:off x="166257" y="125872"/>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b="1" kern="0" dirty="0" smtClean="0">
                <a:latin typeface="Arial" panose="020B0604020202020204" pitchFamily="34" charset="0"/>
                <a:cs typeface="Arial" panose="020B0604020202020204" pitchFamily="34" charset="0"/>
              </a:rPr>
              <a:t>Nutrition</a:t>
            </a:r>
            <a:br>
              <a:rPr lang="en-GB" altLang="en-US" b="1" kern="0" dirty="0" smtClean="0">
                <a:latin typeface="Arial" panose="020B0604020202020204" pitchFamily="34" charset="0"/>
                <a:cs typeface="Arial" panose="020B0604020202020204" pitchFamily="34" charset="0"/>
              </a:rPr>
            </a:br>
            <a:r>
              <a:rPr lang="en-GB" altLang="en-US" sz="2800" u="sng" kern="0" dirty="0" smtClean="0">
                <a:latin typeface="Arial" panose="020B0604020202020204" pitchFamily="34" charset="0"/>
                <a:cs typeface="Arial" panose="020B0604020202020204" pitchFamily="34" charset="0"/>
              </a:rPr>
              <a:t>by the numbers </a:t>
            </a:r>
            <a:endParaRPr lang="en-GB" altLang="en-US" u="sng" kern="0" dirty="0" smtClean="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1" y="1223155"/>
            <a:ext cx="4206239"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600" b="1" kern="0" dirty="0" smtClean="0">
                <a:latin typeface="Arial" panose="020B0604020202020204" pitchFamily="34" charset="0"/>
                <a:cs typeface="Arial" panose="020B0604020202020204" pitchFamily="34" charset="0"/>
              </a:rPr>
              <a:t>17,399 children with SAM</a:t>
            </a:r>
            <a:r>
              <a:rPr lang="en-GB" altLang="en-US" sz="2800" b="1" kern="0" dirty="0" smtClean="0">
                <a:latin typeface="Arial" panose="020B0604020202020204" pitchFamily="34" charset="0"/>
                <a:cs typeface="Arial" panose="020B0604020202020204" pitchFamily="34" charset="0"/>
              </a:rPr>
              <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discharged as cured</a:t>
            </a:r>
            <a:endParaRPr lang="en-GB" altLang="en-US" sz="2800" kern="0" dirty="0" smtClean="0">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166257" y="2071058"/>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800" b="1" kern="0" dirty="0" smtClean="0">
                <a:latin typeface="Arial" panose="020B0604020202020204" pitchFamily="34" charset="0"/>
                <a:cs typeface="Arial" panose="020B0604020202020204" pitchFamily="34" charset="0"/>
              </a:rPr>
              <a:t>51,687 mothers</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provided group or individual counselling by MTMSGs</a:t>
            </a:r>
            <a:endParaRPr lang="en-GB" altLang="en-US" sz="2800" kern="0" dirty="0" smtClean="0">
              <a:latin typeface="Arial" panose="020B0604020202020204" pitchFamily="34" charset="0"/>
              <a:cs typeface="Arial" panose="020B0604020202020204" pitchFamily="34" charset="0"/>
            </a:endParaRPr>
          </a:p>
        </p:txBody>
      </p:sp>
      <p:sp>
        <p:nvSpPr>
          <p:cNvPr id="9" name="Rectangle 2"/>
          <p:cNvSpPr txBox="1">
            <a:spLocks noChangeArrowheads="1"/>
          </p:cNvSpPr>
          <p:nvPr/>
        </p:nvSpPr>
        <p:spPr bwMode="auto">
          <a:xfrm>
            <a:off x="166257" y="3342900"/>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800" b="1" kern="0" dirty="0" smtClean="0">
                <a:latin typeface="Arial" panose="020B0604020202020204" pitchFamily="34" charset="0"/>
                <a:cs typeface="Arial" panose="020B0604020202020204" pitchFamily="34" charset="0"/>
              </a:rPr>
              <a:t>4,782 caretakers</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attending cooking demonstrations</a:t>
            </a:r>
            <a:endParaRPr lang="en-GB" altLang="en-US" sz="2800" kern="0" dirty="0" smtClean="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bwMode="auto">
          <a:xfrm>
            <a:off x="166257" y="4606433"/>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800" b="1" kern="0" dirty="0" smtClean="0">
                <a:latin typeface="Arial" panose="020B0604020202020204" pitchFamily="34" charset="0"/>
                <a:cs typeface="Arial" panose="020B0604020202020204" pitchFamily="34" charset="0"/>
              </a:rPr>
              <a:t>21,388 men</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reached with critical child nutrition messages</a:t>
            </a:r>
            <a:endParaRPr lang="en-GB" altLang="en-US" sz="2800"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18774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cstate="print">
            <a:extLst>
              <a:ext uri="{28A0092B-C50C-407E-A947-70E740481C1C}">
                <a14:useLocalDpi xmlns:a14="http://schemas.microsoft.com/office/drawing/2010/main" val="0"/>
              </a:ext>
            </a:extLst>
          </a:blip>
          <a:srcRect l="27700" t="4602" r="32293" b="8172"/>
          <a:stretch/>
        </p:blipFill>
        <p:spPr bwMode="auto">
          <a:xfrm>
            <a:off x="236913" y="200454"/>
            <a:ext cx="4634345" cy="5672488"/>
          </a:xfrm>
          <a:prstGeom prst="rect">
            <a:avLst/>
          </a:prstGeom>
          <a:noFill/>
          <a:ln>
            <a:noFill/>
          </a:ln>
        </p:spPr>
      </p:pic>
      <p:sp>
        <p:nvSpPr>
          <p:cNvPr id="9" name="Rectangle 2"/>
          <p:cNvSpPr txBox="1">
            <a:spLocks noChangeArrowheads="1"/>
          </p:cNvSpPr>
          <p:nvPr/>
        </p:nvSpPr>
        <p:spPr bwMode="auto">
          <a:xfrm>
            <a:off x="4854634" y="133005"/>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b="1" kern="0" dirty="0" smtClean="0">
                <a:latin typeface="Arial" panose="020B0604020202020204" pitchFamily="34" charset="0"/>
                <a:cs typeface="Arial" panose="020B0604020202020204" pitchFamily="34" charset="0"/>
              </a:rPr>
              <a:t>WASH</a:t>
            </a:r>
            <a:br>
              <a:rPr lang="en-GB" altLang="en-US" b="1" kern="0" dirty="0" smtClean="0">
                <a:latin typeface="Arial" panose="020B0604020202020204" pitchFamily="34" charset="0"/>
                <a:cs typeface="Arial" panose="020B0604020202020204" pitchFamily="34" charset="0"/>
              </a:rPr>
            </a:br>
            <a:r>
              <a:rPr lang="en-GB" altLang="en-US" sz="2800" u="sng" kern="0" dirty="0" smtClean="0">
                <a:latin typeface="Arial" panose="020B0604020202020204" pitchFamily="34" charset="0"/>
                <a:cs typeface="Arial" panose="020B0604020202020204" pitchFamily="34" charset="0"/>
              </a:rPr>
              <a:t>by the numbers </a:t>
            </a:r>
            <a:endParaRPr lang="en-GB" altLang="en-US" u="sng" kern="0" dirty="0" smtClean="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bwMode="auto">
          <a:xfrm>
            <a:off x="4854634" y="1230288"/>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800" b="1" kern="0" dirty="0" smtClean="0">
                <a:latin typeface="Arial" panose="020B0604020202020204" pitchFamily="34" charset="0"/>
                <a:cs typeface="Arial" panose="020B0604020202020204" pitchFamily="34" charset="0"/>
              </a:rPr>
              <a:t>5,801 households</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received hygiene kits (NFIs)</a:t>
            </a:r>
            <a:endParaRPr lang="en-GB" altLang="en-US" sz="2800" kern="0" dirty="0" smtClean="0">
              <a:latin typeface="Arial" panose="020B0604020202020204" pitchFamily="34" charset="0"/>
              <a:cs typeface="Arial" panose="020B0604020202020204" pitchFamily="34" charset="0"/>
            </a:endParaRPr>
          </a:p>
        </p:txBody>
      </p:sp>
      <p:sp>
        <p:nvSpPr>
          <p:cNvPr id="11" name="Rectangle 2"/>
          <p:cNvSpPr txBox="1">
            <a:spLocks noChangeArrowheads="1"/>
          </p:cNvSpPr>
          <p:nvPr/>
        </p:nvSpPr>
        <p:spPr bwMode="auto">
          <a:xfrm>
            <a:off x="4854634" y="2078191"/>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800" b="1" kern="0" dirty="0" smtClean="0">
                <a:latin typeface="Arial" panose="020B0604020202020204" pitchFamily="34" charset="0"/>
                <a:cs typeface="Arial" panose="020B0604020202020204" pitchFamily="34" charset="0"/>
              </a:rPr>
              <a:t>59,798 persons</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benefiting from improved water supply</a:t>
            </a:r>
            <a:endParaRPr lang="en-GB" altLang="en-US" sz="2800" kern="0" dirty="0" smtClean="0">
              <a:latin typeface="Arial" panose="020B0604020202020204" pitchFamily="34" charset="0"/>
              <a:cs typeface="Arial" panose="020B0604020202020204" pitchFamily="34" charset="0"/>
            </a:endParaRPr>
          </a:p>
        </p:txBody>
      </p:sp>
      <p:sp>
        <p:nvSpPr>
          <p:cNvPr id="12" name="Rectangle 2"/>
          <p:cNvSpPr txBox="1">
            <a:spLocks noChangeArrowheads="1"/>
          </p:cNvSpPr>
          <p:nvPr/>
        </p:nvSpPr>
        <p:spPr bwMode="auto">
          <a:xfrm>
            <a:off x="4854634" y="3350033"/>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800" b="1" kern="0" dirty="0" smtClean="0">
                <a:latin typeface="Arial" panose="020B0604020202020204" pitchFamily="34" charset="0"/>
                <a:cs typeface="Arial" panose="020B0604020202020204" pitchFamily="34" charset="0"/>
              </a:rPr>
              <a:t>100% of facilities</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using soap or ash handwashing</a:t>
            </a:r>
            <a:endParaRPr lang="en-GB" altLang="en-US" sz="2800" kern="0" dirty="0" smtClean="0">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4854634" y="4580316"/>
            <a:ext cx="4039983" cy="1263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a:solidFill>
                  <a:schemeClr val="tx1"/>
                </a:solidFill>
                <a:latin typeface="Arial"/>
                <a:ea typeface="ＭＳ Ｐゴシック" pitchFamily="-107" charset="-128"/>
                <a:cs typeface="Arial"/>
              </a:defRPr>
            </a:lvl1pPr>
            <a:lvl2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2pPr>
            <a:lvl3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3pPr>
            <a:lvl4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4pPr>
            <a:lvl5pPr algn="l" rtl="0" eaLnBrk="0" fontAlgn="base" hangingPunct="0">
              <a:spcBef>
                <a:spcPct val="0"/>
              </a:spcBef>
              <a:spcAft>
                <a:spcPct val="0"/>
              </a:spcAft>
              <a:defRPr sz="3600">
                <a:solidFill>
                  <a:schemeClr val="tx1"/>
                </a:solidFill>
                <a:latin typeface="Arial" pitchFamily="-107" charset="0"/>
                <a:ea typeface="ＭＳ Ｐゴシック" pitchFamily="-107" charset="-128"/>
                <a:cs typeface="Arial"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a:lstStyle>
          <a:p>
            <a:pPr eaLnBrk="1" hangingPunct="1"/>
            <a:r>
              <a:rPr lang="en-GB" altLang="en-US" sz="2800" b="1" kern="0" dirty="0" smtClean="0">
                <a:latin typeface="Arial" panose="020B0604020202020204" pitchFamily="34" charset="0"/>
                <a:cs typeface="Arial" panose="020B0604020202020204" pitchFamily="34" charset="0"/>
              </a:rPr>
              <a:t>109,202 persons</a:t>
            </a:r>
            <a:br>
              <a:rPr lang="en-GB" altLang="en-US" sz="2800" b="1" kern="0" dirty="0" smtClean="0">
                <a:latin typeface="Arial" panose="020B0604020202020204" pitchFamily="34" charset="0"/>
                <a:cs typeface="Arial" panose="020B0604020202020204" pitchFamily="34" charset="0"/>
              </a:rPr>
            </a:br>
            <a:r>
              <a:rPr lang="en-GB" altLang="en-US" sz="2400" kern="0" dirty="0" smtClean="0">
                <a:latin typeface="Arial" panose="020B0604020202020204" pitchFamily="34" charset="0"/>
                <a:cs typeface="Arial" panose="020B0604020202020204" pitchFamily="34" charset="0"/>
              </a:rPr>
              <a:t>receiving key hygiene messages</a:t>
            </a:r>
            <a:endParaRPr lang="en-GB" altLang="en-US" sz="2800"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52809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254924"/>
            <a:ext cx="9144000" cy="747713"/>
          </a:xfrm>
          <a:noFill/>
        </p:spPr>
        <p:txBody>
          <a:bodyPr/>
          <a:lstStyle/>
          <a:p>
            <a:pPr eaLnBrk="1" hangingPunct="1"/>
            <a:r>
              <a:rPr lang="en-GB" altLang="en-US" b="1" dirty="0" smtClean="0">
                <a:latin typeface="Arial" panose="020B0604020202020204" pitchFamily="34" charset="0"/>
                <a:cs typeface="Arial" panose="020B0604020202020204" pitchFamily="34" charset="0"/>
              </a:rPr>
              <a:t>Lessons Learned</a:t>
            </a:r>
          </a:p>
        </p:txBody>
      </p:sp>
      <p:sp>
        <p:nvSpPr>
          <p:cNvPr id="6" name="Content Placeholder 2"/>
          <p:cNvSpPr>
            <a:spLocks noGrp="1"/>
          </p:cNvSpPr>
          <p:nvPr>
            <p:ph idx="1"/>
          </p:nvPr>
        </p:nvSpPr>
        <p:spPr>
          <a:xfrm>
            <a:off x="0" y="935175"/>
            <a:ext cx="9010996" cy="4983485"/>
          </a:xfrm>
        </p:spPr>
        <p:txBody>
          <a:bodyPr anchor="t"/>
          <a:lstStyle/>
          <a:p>
            <a:pPr lvl="1"/>
            <a:r>
              <a:rPr lang="en-US" altLang="en-US" sz="2400" dirty="0" smtClean="0"/>
              <a:t>Project implementation in Adamawa (</a:t>
            </a:r>
            <a:r>
              <a:rPr lang="en-US" altLang="en-US" sz="2400" dirty="0" err="1" smtClean="0"/>
              <a:t>Mubi</a:t>
            </a:r>
            <a:r>
              <a:rPr lang="en-US" altLang="en-US" sz="2400" dirty="0" smtClean="0"/>
              <a:t> Axis) and MMC/Jere benefited from relative stability despite proximity to emergency context</a:t>
            </a:r>
          </a:p>
          <a:p>
            <a:pPr lvl="1"/>
            <a:r>
              <a:rPr lang="en-US" altLang="en-US" sz="2400" dirty="0" smtClean="0"/>
              <a:t>Government/community stakeholders in an emergency/ protracted crisis conflict can become over-reliant on humanitarian actors to provide critical assistance (i.e. expectation of INGO response to cholera in </a:t>
            </a:r>
            <a:r>
              <a:rPr lang="en-US" altLang="en-US" sz="2400" dirty="0" err="1" smtClean="0"/>
              <a:t>Fufore</a:t>
            </a:r>
            <a:r>
              <a:rPr lang="en-US" altLang="en-US" sz="2400" dirty="0" smtClean="0"/>
              <a:t> LGA, Adamawa State)</a:t>
            </a:r>
          </a:p>
          <a:p>
            <a:pPr lvl="2"/>
            <a:r>
              <a:rPr lang="en-US" altLang="en-US" sz="2000" dirty="0" smtClean="0"/>
              <a:t>Be careful that humanitarian imperative to provide respond does not result in reduced local ownership and resilience</a:t>
            </a:r>
          </a:p>
          <a:p>
            <a:pPr lvl="2"/>
            <a:r>
              <a:rPr lang="en-US" altLang="en-US" sz="2000" dirty="0" smtClean="0"/>
              <a:t>Projects that support stakeholders to better prepare for and respond to shocks (natural disaster, conflict, etc.) would be beneficial</a:t>
            </a:r>
          </a:p>
          <a:p>
            <a:pPr lvl="2"/>
            <a:endParaRPr lang="en-US" altLang="en-US" dirty="0" smtClean="0"/>
          </a:p>
          <a:p>
            <a:pPr lvl="1"/>
            <a:endParaRPr lang="en-US" altLang="en-US" dirty="0" smtClean="0"/>
          </a:p>
          <a:p>
            <a:pPr lvl="1"/>
            <a:endParaRPr lang="en-US" altLang="en-US" dirty="0" smtClean="0"/>
          </a:p>
        </p:txBody>
      </p:sp>
    </p:spTree>
    <p:extLst>
      <p:ext uri="{BB962C8B-B14F-4D97-AF65-F5344CB8AC3E}">
        <p14:creationId xmlns:p14="http://schemas.microsoft.com/office/powerpoint/2010/main" val="3742507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254924"/>
            <a:ext cx="9144000" cy="747713"/>
          </a:xfrm>
          <a:noFill/>
        </p:spPr>
        <p:txBody>
          <a:bodyPr/>
          <a:lstStyle/>
          <a:p>
            <a:pPr eaLnBrk="1" hangingPunct="1"/>
            <a:r>
              <a:rPr lang="en-GB" altLang="en-US" b="1" dirty="0" smtClean="0">
                <a:latin typeface="Arial" panose="020B0604020202020204" pitchFamily="34" charset="0"/>
                <a:cs typeface="Arial" panose="020B0604020202020204" pitchFamily="34" charset="0"/>
              </a:rPr>
              <a:t>Lessons Learned cont.</a:t>
            </a:r>
          </a:p>
        </p:txBody>
      </p:sp>
      <p:sp>
        <p:nvSpPr>
          <p:cNvPr id="6" name="Content Placeholder 2"/>
          <p:cNvSpPr>
            <a:spLocks noGrp="1"/>
          </p:cNvSpPr>
          <p:nvPr>
            <p:ph idx="1"/>
          </p:nvPr>
        </p:nvSpPr>
        <p:spPr>
          <a:xfrm>
            <a:off x="0" y="935175"/>
            <a:ext cx="9010996" cy="4983485"/>
          </a:xfrm>
        </p:spPr>
        <p:txBody>
          <a:bodyPr anchor="t"/>
          <a:lstStyle/>
          <a:p>
            <a:pPr lvl="1"/>
            <a:r>
              <a:rPr lang="en-US" altLang="en-US" sz="2400" dirty="0" smtClean="0"/>
              <a:t>Inadequate government support for local ministries (possibly due to diversion of resources to geographies of heightened conflict) leads to high turnover of staff, resulting in need for regular training and re-training of gov. agencies/partner institution staff</a:t>
            </a:r>
          </a:p>
          <a:p>
            <a:pPr lvl="1"/>
            <a:r>
              <a:rPr lang="en-US" altLang="en-US" sz="2400" dirty="0" smtClean="0"/>
              <a:t>Integration of programming in humanitarian response has proved challenging due to various donor and implementing partner priorities which is then reflected by local stakeholders working in silos</a:t>
            </a:r>
          </a:p>
          <a:p>
            <a:pPr lvl="2"/>
            <a:r>
              <a:rPr lang="en-US" altLang="en-US" sz="2000" dirty="0" smtClean="0"/>
              <a:t>Separating sectors (i.e. primary health, WASH, etc.) can be highly effective in responding to acute emergency needs, but is not sustainable in longer-term development</a:t>
            </a:r>
          </a:p>
          <a:p>
            <a:pPr lvl="1"/>
            <a:endParaRPr lang="en-US" altLang="en-US" dirty="0" smtClean="0"/>
          </a:p>
        </p:txBody>
      </p:sp>
    </p:spTree>
    <p:extLst>
      <p:ext uri="{BB962C8B-B14F-4D97-AF65-F5344CB8AC3E}">
        <p14:creationId xmlns:p14="http://schemas.microsoft.com/office/powerpoint/2010/main" val="3220825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254924"/>
            <a:ext cx="9144000" cy="747713"/>
          </a:xfrm>
          <a:noFill/>
        </p:spPr>
        <p:txBody>
          <a:bodyPr/>
          <a:lstStyle/>
          <a:p>
            <a:pPr eaLnBrk="1" hangingPunct="1"/>
            <a:r>
              <a:rPr lang="en-GB" altLang="en-US" b="1" dirty="0" smtClean="0">
                <a:latin typeface="Arial" panose="020B0604020202020204" pitchFamily="34" charset="0"/>
                <a:cs typeface="Arial" panose="020B0604020202020204" pitchFamily="34" charset="0"/>
              </a:rPr>
              <a:t>Livelihoods Strategies </a:t>
            </a:r>
          </a:p>
        </p:txBody>
      </p:sp>
      <p:sp>
        <p:nvSpPr>
          <p:cNvPr id="6" name="Rectangle 5"/>
          <p:cNvSpPr/>
          <p:nvPr/>
        </p:nvSpPr>
        <p:spPr>
          <a:xfrm>
            <a:off x="241069" y="1196864"/>
            <a:ext cx="8661862" cy="3869264"/>
          </a:xfrm>
          <a:prstGeom prst="rect">
            <a:avLst/>
          </a:prstGeom>
        </p:spPr>
        <p:txBody>
          <a:bodyPr wrap="square" numCol="1">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smtClean="0">
                <a:latin typeface="+mj-lt"/>
                <a:ea typeface="Calibri" panose="020F0502020204030204" pitchFamily="34" charset="0"/>
                <a:cs typeface="Times New Roman" panose="02020603050405020304" pitchFamily="18" charset="0"/>
              </a:rPr>
              <a:t>Farmer Field School</a:t>
            </a:r>
          </a:p>
          <a:p>
            <a:pPr marL="342900" marR="0" indent="-342900">
              <a:lnSpc>
                <a:spcPct val="107000"/>
              </a:lnSpc>
              <a:spcBef>
                <a:spcPts val="0"/>
              </a:spcBef>
              <a:spcAft>
                <a:spcPts val="800"/>
              </a:spcAft>
              <a:buFont typeface="Arial" panose="020B0604020202020204" pitchFamily="34" charset="0"/>
              <a:buChar char="•"/>
            </a:pPr>
            <a:r>
              <a:rPr lang="en-US" sz="2400" dirty="0" smtClean="0">
                <a:latin typeface="+mj-lt"/>
                <a:ea typeface="Calibri" panose="020F0502020204030204" pitchFamily="34" charset="0"/>
                <a:cs typeface="Times New Roman" panose="02020603050405020304" pitchFamily="18" charset="0"/>
              </a:rPr>
              <a:t>VSLA start-up and support</a:t>
            </a:r>
          </a:p>
          <a:p>
            <a:pPr marL="342900" marR="0" indent="-342900">
              <a:lnSpc>
                <a:spcPct val="107000"/>
              </a:lnSpc>
              <a:spcBef>
                <a:spcPts val="0"/>
              </a:spcBef>
              <a:spcAft>
                <a:spcPts val="800"/>
              </a:spcAft>
              <a:buFont typeface="Arial" panose="020B0604020202020204" pitchFamily="34" charset="0"/>
              <a:buChar char="•"/>
            </a:pPr>
            <a:r>
              <a:rPr lang="en-US" sz="2400" dirty="0" smtClean="0">
                <a:latin typeface="+mj-lt"/>
                <a:ea typeface="Calibri" panose="020F0502020204030204" pitchFamily="34" charset="0"/>
                <a:cs typeface="Times New Roman" panose="02020603050405020304" pitchFamily="18" charset="0"/>
              </a:rPr>
              <a:t>Business, financial management and life skills training</a:t>
            </a:r>
          </a:p>
          <a:p>
            <a:pPr marL="342900" marR="0" indent="-342900">
              <a:lnSpc>
                <a:spcPct val="107000"/>
              </a:lnSpc>
              <a:spcBef>
                <a:spcPts val="0"/>
              </a:spcBef>
              <a:spcAft>
                <a:spcPts val="800"/>
              </a:spcAft>
              <a:buFont typeface="Arial" panose="020B0604020202020204" pitchFamily="34" charset="0"/>
              <a:buChar char="•"/>
            </a:pPr>
            <a:r>
              <a:rPr lang="en-US" sz="2400" dirty="0" smtClean="0">
                <a:latin typeface="+mj-lt"/>
                <a:ea typeface="Calibri" panose="020F0502020204030204" pitchFamily="34" charset="0"/>
                <a:cs typeface="Times New Roman" panose="02020603050405020304" pitchFamily="18" charset="0"/>
              </a:rPr>
              <a:t>Business start-up grants and business plan review</a:t>
            </a:r>
          </a:p>
          <a:p>
            <a:pPr marR="0">
              <a:lnSpc>
                <a:spcPct val="107000"/>
              </a:lnSpc>
              <a:spcBef>
                <a:spcPts val="0"/>
              </a:spcBef>
              <a:spcAft>
                <a:spcPts val="800"/>
              </a:spcAft>
            </a:pPr>
            <a:r>
              <a:rPr lang="en-US" sz="2400" dirty="0" smtClean="0">
                <a:latin typeface="+mj-lt"/>
                <a:ea typeface="Calibri" panose="020F0502020204030204" pitchFamily="34" charset="0"/>
                <a:cs typeface="Times New Roman" panose="02020603050405020304" pitchFamily="18" charset="0"/>
              </a:rPr>
              <a:t>Strategies are adapted to the unique context of </a:t>
            </a:r>
            <a:r>
              <a:rPr lang="en-US" sz="2400" dirty="0" err="1" smtClean="0">
                <a:latin typeface="+mj-lt"/>
                <a:ea typeface="Calibri" panose="020F0502020204030204" pitchFamily="34" charset="0"/>
                <a:cs typeface="Times New Roman" panose="02020603050405020304" pitchFamily="18" charset="0"/>
              </a:rPr>
              <a:t>Mubi</a:t>
            </a:r>
            <a:r>
              <a:rPr lang="en-US" sz="2400" dirty="0" smtClean="0">
                <a:latin typeface="+mj-lt"/>
                <a:ea typeface="Calibri" panose="020F0502020204030204" pitchFamily="34" charset="0"/>
                <a:cs typeface="Times New Roman" panose="02020603050405020304" pitchFamily="18" charset="0"/>
              </a:rPr>
              <a:t> Axis (</a:t>
            </a:r>
            <a:r>
              <a:rPr lang="en-US" sz="2400" dirty="0" err="1" smtClean="0">
                <a:latin typeface="+mj-lt"/>
                <a:ea typeface="Calibri" panose="020F0502020204030204" pitchFamily="34" charset="0"/>
                <a:cs typeface="Times New Roman" panose="02020603050405020304" pitchFamily="18" charset="0"/>
              </a:rPr>
              <a:t>Mubi</a:t>
            </a:r>
            <a:r>
              <a:rPr lang="en-US" sz="2400" dirty="0" smtClean="0">
                <a:latin typeface="+mj-lt"/>
                <a:ea typeface="Calibri" panose="020F0502020204030204" pitchFamily="34" charset="0"/>
                <a:cs typeface="Times New Roman" panose="02020603050405020304" pitchFamily="18" charset="0"/>
              </a:rPr>
              <a:t> North, </a:t>
            </a:r>
            <a:r>
              <a:rPr lang="en-US" sz="2400" dirty="0" err="1" smtClean="0">
                <a:latin typeface="+mj-lt"/>
                <a:ea typeface="Calibri" panose="020F0502020204030204" pitchFamily="34" charset="0"/>
                <a:cs typeface="Times New Roman" panose="02020603050405020304" pitchFamily="18" charset="0"/>
              </a:rPr>
              <a:t>Mubi</a:t>
            </a:r>
            <a:r>
              <a:rPr lang="en-US" sz="2400" dirty="0" smtClean="0">
                <a:latin typeface="+mj-lt"/>
                <a:ea typeface="Calibri" panose="020F0502020204030204" pitchFamily="34" charset="0"/>
                <a:cs typeface="Times New Roman" panose="02020603050405020304" pitchFamily="18" charset="0"/>
              </a:rPr>
              <a:t> South, </a:t>
            </a:r>
            <a:r>
              <a:rPr lang="en-US" sz="2400" dirty="0" err="1" smtClean="0">
                <a:latin typeface="+mj-lt"/>
                <a:ea typeface="Calibri" panose="020F0502020204030204" pitchFamily="34" charset="0"/>
                <a:cs typeface="Times New Roman" panose="02020603050405020304" pitchFamily="18" charset="0"/>
              </a:rPr>
              <a:t>Askira</a:t>
            </a:r>
            <a:r>
              <a:rPr lang="en-US" sz="2400" dirty="0" smtClean="0">
                <a:latin typeface="+mj-lt"/>
                <a:ea typeface="Calibri" panose="020F0502020204030204" pitchFamily="34" charset="0"/>
                <a:cs typeface="Times New Roman" panose="02020603050405020304" pitchFamily="18" charset="0"/>
              </a:rPr>
              <a:t> </a:t>
            </a:r>
            <a:r>
              <a:rPr lang="en-US" sz="2400" dirty="0" err="1" smtClean="0">
                <a:latin typeface="+mj-lt"/>
                <a:ea typeface="Calibri" panose="020F0502020204030204" pitchFamily="34" charset="0"/>
                <a:cs typeface="Times New Roman" panose="02020603050405020304" pitchFamily="18" charset="0"/>
              </a:rPr>
              <a:t>Uba</a:t>
            </a:r>
            <a:r>
              <a:rPr lang="en-US" sz="2400" dirty="0" smtClean="0">
                <a:latin typeface="+mj-lt"/>
                <a:ea typeface="Calibri" panose="020F0502020204030204" pitchFamily="34" charset="0"/>
                <a:cs typeface="Times New Roman" panose="02020603050405020304" pitchFamily="18" charset="0"/>
              </a:rPr>
              <a:t>), including:</a:t>
            </a:r>
          </a:p>
          <a:p>
            <a:pPr marL="457200" marR="0" indent="-457200">
              <a:lnSpc>
                <a:spcPct val="107000"/>
              </a:lnSpc>
              <a:spcBef>
                <a:spcPts val="0"/>
              </a:spcBef>
              <a:spcAft>
                <a:spcPts val="800"/>
              </a:spcAft>
              <a:buFont typeface="+mj-lt"/>
              <a:buAutoNum type="arabicPeriod"/>
            </a:pPr>
            <a:r>
              <a:rPr lang="en-US" sz="2400" dirty="0" smtClean="0">
                <a:latin typeface="+mj-lt"/>
                <a:ea typeface="Calibri" panose="020F0502020204030204" pitchFamily="34" charset="0"/>
                <a:cs typeface="Times New Roman" panose="02020603050405020304" pitchFamily="18" charset="0"/>
              </a:rPr>
              <a:t>Inaccessibility of formal marketplaces</a:t>
            </a:r>
          </a:p>
          <a:p>
            <a:pPr marL="457200" marR="0" indent="-457200">
              <a:lnSpc>
                <a:spcPct val="107000"/>
              </a:lnSpc>
              <a:spcBef>
                <a:spcPts val="0"/>
              </a:spcBef>
              <a:spcAft>
                <a:spcPts val="800"/>
              </a:spcAft>
              <a:buFont typeface="+mj-lt"/>
              <a:buAutoNum type="arabicPeriod"/>
            </a:pPr>
            <a:r>
              <a:rPr lang="en-US" sz="2400" dirty="0" smtClean="0">
                <a:latin typeface="+mj-lt"/>
                <a:ea typeface="Calibri" panose="020F0502020204030204" pitchFamily="34" charset="0"/>
                <a:cs typeface="Times New Roman" panose="02020603050405020304" pitchFamily="18" charset="0"/>
              </a:rPr>
              <a:t>Destruction/ closing of formal banking institutions</a:t>
            </a:r>
          </a:p>
        </p:txBody>
      </p:sp>
    </p:spTree>
    <p:extLst>
      <p:ext uri="{BB962C8B-B14F-4D97-AF65-F5344CB8AC3E}">
        <p14:creationId xmlns:p14="http://schemas.microsoft.com/office/powerpoint/2010/main" val="275433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254924"/>
            <a:ext cx="9144000" cy="747713"/>
          </a:xfrm>
          <a:noFill/>
        </p:spPr>
        <p:txBody>
          <a:bodyPr/>
          <a:lstStyle/>
          <a:p>
            <a:pPr eaLnBrk="1" hangingPunct="1"/>
            <a:r>
              <a:rPr lang="en-GB" altLang="en-US" b="1" dirty="0" smtClean="0">
                <a:latin typeface="Arial" panose="020B0604020202020204" pitchFamily="34" charset="0"/>
                <a:cs typeface="Arial" panose="020B0604020202020204" pitchFamily="34" charset="0"/>
              </a:rPr>
              <a:t>Livelihoods Strategies cont. </a:t>
            </a:r>
          </a:p>
        </p:txBody>
      </p:sp>
      <p:sp>
        <p:nvSpPr>
          <p:cNvPr id="6" name="Rectangle 5"/>
          <p:cNvSpPr/>
          <p:nvPr/>
        </p:nvSpPr>
        <p:spPr>
          <a:xfrm>
            <a:off x="216132" y="930847"/>
            <a:ext cx="8661862" cy="5113131"/>
          </a:xfrm>
          <a:prstGeom prst="rect">
            <a:avLst/>
          </a:prstGeom>
        </p:spPr>
        <p:txBody>
          <a:bodyPr wrap="square" numCol="1">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E</a:t>
            </a:r>
            <a:r>
              <a:rPr lang="en-US" sz="2400" dirty="0" smtClean="0">
                <a:ea typeface="Calibri" panose="020F0502020204030204" pitchFamily="34" charset="0"/>
                <a:cs typeface="Times New Roman" panose="02020603050405020304" pitchFamily="18" charset="0"/>
              </a:rPr>
              <a:t>conomic development as livelihoods, not “job creation”</a:t>
            </a:r>
          </a:p>
          <a:p>
            <a:pPr marL="800100" lvl="1" indent="-342900">
              <a:lnSpc>
                <a:spcPct val="107000"/>
              </a:lnSpc>
              <a:spcAft>
                <a:spcPts val="800"/>
              </a:spcAft>
              <a:buFont typeface="Arial" panose="020B0604020202020204" pitchFamily="34" charset="0"/>
              <a:buChar char="•"/>
            </a:pPr>
            <a:r>
              <a:rPr lang="en-US" sz="2000" dirty="0" smtClean="0">
                <a:ea typeface="Calibri" panose="020F0502020204030204" pitchFamily="34" charset="0"/>
                <a:cs typeface="Times New Roman" panose="02020603050405020304" pitchFamily="18" charset="0"/>
              </a:rPr>
              <a:t>Many individuals, especially farmers, pursue a variety of livelihood activities at different times of the year</a:t>
            </a:r>
          </a:p>
          <a:p>
            <a:pPr marL="342900" indent="-342900">
              <a:lnSpc>
                <a:spcPct val="107000"/>
              </a:lnSpc>
              <a:spcAft>
                <a:spcPts val="800"/>
              </a:spcAft>
              <a:buFont typeface="Arial" panose="020B0604020202020204" pitchFamily="34" charset="0"/>
              <a:buChar char="•"/>
            </a:pPr>
            <a:r>
              <a:rPr lang="en-US" sz="2400" dirty="0" smtClean="0">
                <a:ea typeface="Calibri" panose="020F0502020204030204" pitchFamily="34" charset="0"/>
                <a:cs typeface="Times New Roman" panose="02020603050405020304" pitchFamily="18" charset="0"/>
              </a:rPr>
              <a:t>Obtaining and maintaining buy-in from community leadership and creating community accountability mechanisms is essential to the sustainability of non-formal livelihood schemes, for example:</a:t>
            </a:r>
          </a:p>
          <a:p>
            <a:pPr marL="800100" lvl="1" indent="-342900">
              <a:lnSpc>
                <a:spcPct val="107000"/>
              </a:lnSpc>
              <a:spcAft>
                <a:spcPts val="8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T</a:t>
            </a:r>
            <a:r>
              <a:rPr lang="en-US" sz="2000" dirty="0" smtClean="0">
                <a:ea typeface="Calibri" panose="020F0502020204030204" pitchFamily="34" charset="0"/>
                <a:cs typeface="Times New Roman" panose="02020603050405020304" pitchFamily="18" charset="0"/>
              </a:rPr>
              <a:t>he Chairman of </a:t>
            </a:r>
            <a:r>
              <a:rPr lang="en-US" sz="2000" dirty="0" err="1" smtClean="0">
                <a:ea typeface="Calibri" panose="020F0502020204030204" pitchFamily="34" charset="0"/>
                <a:cs typeface="Times New Roman" panose="02020603050405020304" pitchFamily="18" charset="0"/>
              </a:rPr>
              <a:t>Michika</a:t>
            </a:r>
            <a:r>
              <a:rPr lang="en-US" sz="2000" dirty="0" smtClean="0">
                <a:ea typeface="Calibri" panose="020F0502020204030204" pitchFamily="34" charset="0"/>
                <a:cs typeface="Times New Roman" panose="02020603050405020304" pitchFamily="18" charset="0"/>
              </a:rPr>
              <a:t> LGA became a very strong partner in the promotion of CFW schemes and made a commitment to IRC and community members to continue such schemes in the future</a:t>
            </a:r>
          </a:p>
          <a:p>
            <a:pPr marL="800100" lvl="1" indent="-342900">
              <a:lnSpc>
                <a:spcPct val="107000"/>
              </a:lnSpc>
              <a:spcAft>
                <a:spcPts val="800"/>
              </a:spcAft>
              <a:buFont typeface="Arial" panose="020B0604020202020204" pitchFamily="34" charset="0"/>
              <a:buChar char="•"/>
            </a:pPr>
            <a:r>
              <a:rPr lang="en-US" sz="2000" dirty="0"/>
              <a:t>J</a:t>
            </a:r>
            <a:r>
              <a:rPr lang="en-US" sz="2000" dirty="0" smtClean="0"/>
              <a:t>oint meetings were held between </a:t>
            </a:r>
            <a:r>
              <a:rPr lang="en-US" sz="2000" dirty="0"/>
              <a:t>the IRC, </a:t>
            </a:r>
            <a:r>
              <a:rPr lang="en-US" sz="2000" dirty="0" smtClean="0"/>
              <a:t>CFW beneficiaries</a:t>
            </a:r>
            <a:r>
              <a:rPr lang="en-US" sz="2000" dirty="0"/>
              <a:t>, local </a:t>
            </a:r>
            <a:r>
              <a:rPr lang="en-US" sz="2000" dirty="0" smtClean="0"/>
              <a:t>CFW committees </a:t>
            </a:r>
            <a:r>
              <a:rPr lang="en-US" sz="2000" dirty="0"/>
              <a:t>and community leaders to </a:t>
            </a:r>
            <a:r>
              <a:rPr lang="en-US" sz="2000" dirty="0" smtClean="0"/>
              <a:t>finalize sustainability plan</a:t>
            </a:r>
            <a:r>
              <a:rPr lang="en-US" sz="2000" dirty="0"/>
              <a:t>s</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89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IRC_PP_cover_1">
  <a:themeElements>
    <a:clrScheme name="">
      <a:dk1>
        <a:srgbClr val="000000"/>
      </a:dk1>
      <a:lt1>
        <a:srgbClr val="FFFFFF"/>
      </a:lt1>
      <a:dk2>
        <a:srgbClr val="000000"/>
      </a:dk2>
      <a:lt2>
        <a:srgbClr val="808080"/>
      </a:lt2>
      <a:accent1>
        <a:srgbClr val="FDC82F"/>
      </a:accent1>
      <a:accent2>
        <a:srgbClr val="FDC82F"/>
      </a:accent2>
      <a:accent3>
        <a:srgbClr val="FFFFFF"/>
      </a:accent3>
      <a:accent4>
        <a:srgbClr val="000000"/>
      </a:accent4>
      <a:accent5>
        <a:srgbClr val="FEE0AD"/>
      </a:accent5>
      <a:accent6>
        <a:srgbClr val="E5B52A"/>
      </a:accent6>
      <a:hlink>
        <a:srgbClr val="BF6800"/>
      </a:hlink>
      <a:folHlink>
        <a:srgbClr val="5565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lnDef>
  </a:objectDefaults>
  <a:extraClrSchemeLst>
    <a:extraClrScheme>
      <a:clrScheme name="IRC_PP_cover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RC_PP_cover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RC_PP_cover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RC_PP_cover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RC_PP_cover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RC_PP_cover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RC_PP_cover_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RC_PP_cover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RC_PP_cover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RC_PP_cover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RC_PP_cover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RC_PP_cover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C_PP_pages_white">
  <a:themeElements>
    <a:clrScheme name="IRC PPT Theme">
      <a:dk1>
        <a:sysClr val="windowText" lastClr="000000"/>
      </a:dk1>
      <a:lt1>
        <a:sysClr val="window" lastClr="FFFFFF"/>
      </a:lt1>
      <a:dk2>
        <a:srgbClr val="A5A5A5"/>
      </a:dk2>
      <a:lt2>
        <a:srgbClr val="FDC82F"/>
      </a:lt2>
      <a:accent1>
        <a:srgbClr val="000000"/>
      </a:accent1>
      <a:accent2>
        <a:srgbClr val="FFFFFF"/>
      </a:accent2>
      <a:accent3>
        <a:srgbClr val="9A9A9A"/>
      </a:accent3>
      <a:accent4>
        <a:srgbClr val="FDC82F"/>
      </a:accent4>
      <a:accent5>
        <a:srgbClr val="BF6828"/>
      </a:accent5>
      <a:accent6>
        <a:srgbClr val="FEDC44"/>
      </a:accent6>
      <a:hlink>
        <a:srgbClr val="BF6828"/>
      </a:hlink>
      <a:folHlink>
        <a:srgbClr val="9A9A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lnDef>
  </a:objectDefaults>
  <a:extraClrSchemeLst>
    <a:extraClrScheme>
      <a:clrScheme name="IRC_PP_pages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RC_PP_pages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RC_PP_pages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RC_PP_pages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RC_PP_pages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RC_PP_pages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RC_PP_pages_whi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RC_PP_pages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RC_PP_pages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RC_PP_pages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RC_PP_pages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RC_PP_pages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5565</TotalTime>
  <Words>911</Words>
  <Application>Microsoft Office PowerPoint</Application>
  <PresentationFormat>On-screen Show (4:3)</PresentationFormat>
  <Paragraphs>68</Paragraphs>
  <Slides>10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ＭＳ Ｐゴシック</vt:lpstr>
      <vt:lpstr>Akzidenz Grotesk BE Super</vt:lpstr>
      <vt:lpstr>Arial</vt:lpstr>
      <vt:lpstr>Calibri</vt:lpstr>
      <vt:lpstr>Times</vt:lpstr>
      <vt:lpstr>Times New Roman</vt:lpstr>
      <vt:lpstr>ヒラギノ角ゴ Pro W3</vt:lpstr>
      <vt:lpstr>IRC_PP_cover_1</vt:lpstr>
      <vt:lpstr>IRC_PP_pages_white</vt:lpstr>
      <vt:lpstr>  Multi-sector support to the displaced in Adamawa and Borno States</vt:lpstr>
      <vt:lpstr>Background </vt:lpstr>
      <vt:lpstr>PowerPoint Presentation</vt:lpstr>
      <vt:lpstr>PowerPoint Presentation</vt:lpstr>
      <vt:lpstr>PowerPoint Presentation</vt:lpstr>
      <vt:lpstr>Lessons Learned</vt:lpstr>
      <vt:lpstr>Lessons Learned cont.</vt:lpstr>
      <vt:lpstr>Livelihoods Strategies </vt:lpstr>
      <vt:lpstr>Livelihoods Strategies cont.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 Foundation Citi EMEA Hero Project Grants Opening Meeting   March 22, 2016</dc:title>
  <dc:creator>Veronika Tymova</dc:creator>
  <cp:lastModifiedBy>GENOVA Valentina (DEVCO)</cp:lastModifiedBy>
  <cp:revision>107</cp:revision>
  <dcterms:created xsi:type="dcterms:W3CDTF">2017-06-05T10:57:30Z</dcterms:created>
  <dcterms:modified xsi:type="dcterms:W3CDTF">2019-04-02T10:02:03Z</dcterms:modified>
</cp:coreProperties>
</file>