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6"/>
    <a:srgbClr val="107281"/>
    <a:srgbClr val="0072B9"/>
    <a:srgbClr val="FFFEF5"/>
    <a:srgbClr val="345995"/>
    <a:srgbClr val="F3F3F3"/>
    <a:srgbClr val="FFF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549" autoAdjust="0"/>
  </p:normalViewPr>
  <p:slideViewPr>
    <p:cSldViewPr>
      <p:cViewPr varScale="1">
        <p:scale>
          <a:sx n="85" d="100"/>
          <a:sy n="85" d="100"/>
        </p:scale>
        <p:origin x="-130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1A175-D5BC-4617-8B36-4555B0162BB0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0C4DF-C9AF-4053-A6C5-57C79A280AC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8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0C4DF-C9AF-4053-A6C5-57C79A280A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1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hyperlink" Target="https://ec.europa.eu/trustfundforafrica/content/results-monitoring-and-evaluation_en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7594" y="476672"/>
            <a:ext cx="9159187" cy="6624736"/>
          </a:xfrm>
          <a:prstGeom prst="rect">
            <a:avLst/>
          </a:prstGeom>
          <a:solidFill>
            <a:srgbClr val="FFFE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52" y="2204334"/>
            <a:ext cx="2048841" cy="151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64" y="2629950"/>
            <a:ext cx="2064617" cy="108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210" y="3861222"/>
            <a:ext cx="1269475" cy="106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214" y="3861222"/>
            <a:ext cx="1234653" cy="1068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2102463"/>
            <a:ext cx="1311203" cy="95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237" y="2113599"/>
            <a:ext cx="1401542" cy="932285"/>
          </a:xfrm>
          <a:prstGeom prst="rect">
            <a:avLst/>
          </a:prstGeom>
        </p:spPr>
      </p:pic>
      <p:cxnSp>
        <p:nvCxnSpPr>
          <p:cNvPr id="11" name="Connecteur droit 10"/>
          <p:cNvCxnSpPr>
            <a:stCxn id="5" idx="0"/>
            <a:endCxn id="6" idx="2"/>
          </p:cNvCxnSpPr>
          <p:nvPr/>
        </p:nvCxnSpPr>
        <p:spPr>
          <a:xfrm>
            <a:off x="4572000" y="-27384"/>
            <a:ext cx="0" cy="712879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0" y="-27384"/>
            <a:ext cx="9144000" cy="504056"/>
          </a:xfrm>
          <a:prstGeom prst="rect">
            <a:avLst/>
          </a:prstGeom>
          <a:solidFill>
            <a:srgbClr val="0072B9"/>
          </a:solidFill>
          <a:ln>
            <a:solidFill>
              <a:srgbClr val="0072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97487" y="39434"/>
            <a:ext cx="7852507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Emergency Trust Fund for Africa - Monitoring and Learning System: </a:t>
            </a:r>
            <a:r>
              <a:rPr lang="en-US"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High-level indicators</a:t>
            </a:r>
            <a:endParaRPr lang="en-US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4" y="-27384"/>
            <a:ext cx="738351" cy="49527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804" y="5949280"/>
            <a:ext cx="917683" cy="414803"/>
          </a:xfrm>
          <a:prstGeom prst="rect">
            <a:avLst/>
          </a:prstGeom>
        </p:spPr>
      </p:pic>
      <p:sp>
        <p:nvSpPr>
          <p:cNvPr id="50" name="ZoneTexte 49"/>
          <p:cNvSpPr txBox="1"/>
          <p:nvPr/>
        </p:nvSpPr>
        <p:spPr>
          <a:xfrm>
            <a:off x="7766376" y="6388298"/>
            <a:ext cx="127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additional information on the MLS, please access the EUTF </a:t>
            </a:r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monitoring page</a:t>
            </a:r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contact Eric Davin, team leader</a:t>
            </a:r>
          </a:p>
          <a:p>
            <a:pPr algn="just"/>
            <a:r>
              <a:rPr lang="en-US" sz="6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edavin@altaiconsulting.com</a:t>
            </a:r>
            <a:endParaRPr lang="en-US" sz="6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79512" y="716503"/>
            <a:ext cx="936104" cy="600164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high-level indicators?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02572" y="692696"/>
            <a:ext cx="3297420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The EUTF Monitoring and Learning System (MLS) already aggregates and analyses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data collected by implementing partners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on the outputs they produce in their intervention areas</a:t>
            </a:r>
          </a:p>
          <a:p>
            <a:pPr algn="just"/>
            <a:r>
              <a:rPr lang="en-US" sz="800" b="1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High-level indicators use </a:t>
            </a:r>
            <a:r>
              <a:rPr lang="en-US" sz="800" b="1" u="sng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</a:t>
            </a:r>
            <a:r>
              <a:rPr lang="en-US" sz="800" b="1" u="sng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 of data</a:t>
            </a:r>
            <a:r>
              <a:rPr lang="en-US" sz="800" b="1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in order to complement EUTF partners’ data 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4716016" y="5301208"/>
            <a:ext cx="1387346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Going forward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ZoneTexte 114"/>
          <p:cNvSpPr txBox="1"/>
          <p:nvPr/>
        </p:nvSpPr>
        <p:spPr>
          <a:xfrm>
            <a:off x="4644008" y="5580385"/>
            <a:ext cx="3014942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Data whose extraction can be automatised will be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continuously updated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on the MLS dashboard, and their correlations with EUTF programming will be re-analysed periodically.</a:t>
            </a:r>
          </a:p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Future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EU programming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could integrate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tracking and analysis tool that could be similar in spirit to the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high-level indicators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pilot system. The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full potential of such a tool would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unlocked by building strong partnerships with, and in some case providing support for, external organisations collecting relevant data. </a:t>
            </a:r>
          </a:p>
        </p:txBody>
      </p:sp>
      <p:sp>
        <p:nvSpPr>
          <p:cNvPr id="113" name="ZoneTexte 112"/>
          <p:cNvSpPr txBox="1"/>
          <p:nvPr/>
        </p:nvSpPr>
        <p:spPr>
          <a:xfrm>
            <a:off x="2314352" y="1722403"/>
            <a:ext cx="2255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areas that are most in need of interventions?</a:t>
            </a:r>
            <a:endParaRPr lang="en-US" sz="9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86638" y="2087838"/>
            <a:ext cx="214548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b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have issues targeted by the EUTF evolved at the country, regional and continental level?  </a:t>
            </a:r>
            <a:endParaRPr lang="en-US" sz="9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ZoneTexte 119"/>
          <p:cNvSpPr txBox="1"/>
          <p:nvPr/>
        </p:nvSpPr>
        <p:spPr>
          <a:xfrm>
            <a:off x="2869696" y="4276576"/>
            <a:ext cx="1630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Potential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contributions will most likely require a longer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time- and geographical frame, as well as additional data collected by key partners,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to be detected or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validated</a:t>
            </a:r>
          </a:p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(Current analyses cover only four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pilot countries,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with data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up until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2019)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ZoneTexte 120"/>
          <p:cNvSpPr txBox="1"/>
          <p:nvPr/>
        </p:nvSpPr>
        <p:spPr>
          <a:xfrm>
            <a:off x="86638" y="1628800"/>
            <a:ext cx="2160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High-level indicators data can help answer questions such as…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ZoneTexte 121"/>
          <p:cNvSpPr txBox="1"/>
          <p:nvPr/>
        </p:nvSpPr>
        <p:spPr>
          <a:xfrm>
            <a:off x="781464" y="4304740"/>
            <a:ext cx="191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In Ethiopia, over time,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less people are internally displaced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from districts where EUTF-funded projects are implemented 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3" name="Image 12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403990" y="5033531"/>
            <a:ext cx="245635" cy="491270"/>
          </a:xfrm>
          <a:prstGeom prst="rect">
            <a:avLst/>
          </a:prstGeom>
        </p:spPr>
      </p:pic>
      <p:sp>
        <p:nvSpPr>
          <p:cNvPr id="124" name="ZoneTexte 123"/>
          <p:cNvSpPr txBox="1"/>
          <p:nvPr/>
        </p:nvSpPr>
        <p:spPr>
          <a:xfrm>
            <a:off x="781464" y="4994622"/>
            <a:ext cx="1918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In all pilot countries, the presence of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EUTF-funded projects is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correlated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with a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slight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r>
              <a:rPr lang="en-US" sz="800" b="1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800" b="1">
                <a:latin typeface="Arial" panose="020B0604020202020204" pitchFamily="34" charset="0"/>
                <a:cs typeface="Arial" panose="020B0604020202020204" pitchFamily="34" charset="0"/>
              </a:rPr>
              <a:t>the impact of droughts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on food insecurity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ZoneTexte 124"/>
          <p:cNvSpPr txBox="1"/>
          <p:nvPr/>
        </p:nvSpPr>
        <p:spPr>
          <a:xfrm>
            <a:off x="90896" y="5644728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smtClean="0">
                <a:latin typeface="Arial" panose="020B0604020202020204" pitchFamily="34" charset="0"/>
                <a:cs typeface="Arial" panose="020B0604020202020204" pitchFamily="34" charset="0"/>
              </a:rPr>
              <a:t>*The MLS used statistical </a:t>
            </a:r>
            <a:r>
              <a:rPr lang="en-US" sz="600">
                <a:latin typeface="Arial" panose="020B0604020202020204" pitchFamily="34" charset="0"/>
                <a:cs typeface="Arial" panose="020B0604020202020204" pitchFamily="34" charset="0"/>
              </a:rPr>
              <a:t>analyses </a:t>
            </a:r>
            <a:r>
              <a:rPr lang="en-US" sz="600" smtClean="0">
                <a:latin typeface="Arial" panose="020B0604020202020204" pitchFamily="34" charset="0"/>
                <a:cs typeface="Arial" panose="020B0604020202020204" pitchFamily="34" charset="0"/>
              </a:rPr>
              <a:t>(regressions with controls, propensity scores matching, fixed effects estimations) that can </a:t>
            </a:r>
            <a:r>
              <a:rPr lang="en-US" sz="600"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sz="600" b="1" u="sng">
                <a:latin typeface="Arial" panose="020B0604020202020204" pitchFamily="34" charset="0"/>
                <a:cs typeface="Arial" panose="020B0604020202020204" pitchFamily="34" charset="0"/>
              </a:rPr>
              <a:t>hint</a:t>
            </a:r>
            <a:r>
              <a:rPr lang="en-US" sz="600">
                <a:latin typeface="Arial" panose="020B0604020202020204" pitchFamily="34" charset="0"/>
                <a:cs typeface="Arial" panose="020B0604020202020204" pitchFamily="34" charset="0"/>
              </a:rPr>
              <a:t> at possible contributions, but it should be noted that similar techniques have been used as part of the impact evaluations of major donors’ development programmes </a:t>
            </a:r>
            <a:r>
              <a:rPr lang="en-US" sz="600" smtClean="0">
                <a:latin typeface="Arial" panose="020B0604020202020204" pitchFamily="34" charset="0"/>
                <a:cs typeface="Arial" panose="020B0604020202020204" pitchFamily="34" charset="0"/>
              </a:rPr>
              <a:t>(e.g. EU Joint Research Centre on the SAPARD programme, USAID on the MISTI programme)</a:t>
            </a:r>
            <a:endParaRPr lang="en-US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ZoneTexte 125"/>
          <p:cNvSpPr txBox="1"/>
          <p:nvPr/>
        </p:nvSpPr>
        <p:spPr>
          <a:xfrm>
            <a:off x="61384" y="4005064"/>
            <a:ext cx="4536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the presence of EUTF actions correlate* with trends on the ground?</a:t>
            </a:r>
            <a:endParaRPr lang="en-US" sz="9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7" name="Image 1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08" y="4440718"/>
            <a:ext cx="498797" cy="330869"/>
          </a:xfrm>
          <a:prstGeom prst="rect">
            <a:avLst/>
          </a:prstGeom>
        </p:spPr>
      </p:pic>
      <p:sp>
        <p:nvSpPr>
          <p:cNvPr id="132" name="ZoneTexte 131"/>
          <p:cNvSpPr txBox="1"/>
          <p:nvPr/>
        </p:nvSpPr>
        <p:spPr>
          <a:xfrm>
            <a:off x="6232315" y="1844824"/>
            <a:ext cx="12200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Irregular migration</a:t>
            </a:r>
            <a:endParaRPr lang="en-US" sz="900" b="1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ZoneTexte 132"/>
          <p:cNvSpPr txBox="1"/>
          <p:nvPr/>
        </p:nvSpPr>
        <p:spPr>
          <a:xfrm>
            <a:off x="5580112" y="692696"/>
            <a:ext cx="345638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High-level indicators data was collected for 2015-19, in two windows (Sahel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 Lake Chad and Horn of Africa), using sources including IOM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DTM, ACLED, FEWS NET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, satellite data and household surveys</a:t>
            </a:r>
          </a:p>
          <a:p>
            <a:pPr algn="just">
              <a:spcAft>
                <a:spcPts val="300"/>
              </a:spcAft>
            </a:pP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The following themes are covered:</a:t>
            </a:r>
            <a:endParaRPr lang="en-US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ZoneTexte 133"/>
          <p:cNvSpPr txBox="1"/>
          <p:nvPr/>
        </p:nvSpPr>
        <p:spPr>
          <a:xfrm>
            <a:off x="4712448" y="1844824"/>
            <a:ext cx="15582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Forced displacement</a:t>
            </a:r>
            <a:endParaRPr lang="en-US" sz="900" b="1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7672475" y="1844824"/>
            <a:ext cx="12200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rgbClr val="1072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Instability</a:t>
            </a:r>
            <a:endParaRPr lang="en-US" sz="900" b="1">
              <a:solidFill>
                <a:srgbClr val="1072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ZoneTexte 135"/>
          <p:cNvSpPr txBox="1"/>
          <p:nvPr/>
        </p:nvSpPr>
        <p:spPr>
          <a:xfrm>
            <a:off x="5334633" y="1415525"/>
            <a:ext cx="2985648" cy="175433"/>
          </a:xfrm>
          <a:prstGeom prst="rect">
            <a:avLst/>
          </a:prstGeom>
          <a:solidFill>
            <a:srgbClr val="107281"/>
          </a:solidFill>
          <a:ln>
            <a:solidFill>
              <a:srgbClr val="107281"/>
            </a:solidFill>
          </a:ln>
        </p:spPr>
        <p:txBody>
          <a:bodyPr wrap="square" tIns="18288" bIns="18288" rtlCol="0">
            <a:spAutoFit/>
          </a:bodyPr>
          <a:lstStyle/>
          <a:p>
            <a:pPr algn="ctr"/>
            <a:r>
              <a:rPr lang="en-US" sz="9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EUTF overall objectives</a:t>
            </a:r>
            <a:endParaRPr lang="en-US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ZoneTexte 136"/>
          <p:cNvSpPr txBox="1"/>
          <p:nvPr/>
        </p:nvSpPr>
        <p:spPr>
          <a:xfrm>
            <a:off x="5987788" y="1644769"/>
            <a:ext cx="156343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smtClean="0">
                <a:latin typeface="Arial" panose="020B0604020202020204" pitchFamily="34" charset="0"/>
                <a:cs typeface="Arial" panose="020B0604020202020204" pitchFamily="34" charset="0"/>
              </a:rPr>
              <a:t>Addressing the root causes of…</a:t>
            </a:r>
            <a:endParaRPr lang="en-US" sz="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8" name="Picture 10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745" y="2279822"/>
            <a:ext cx="160560" cy="16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" name="ZoneTexte 138"/>
          <p:cNvSpPr txBox="1"/>
          <p:nvPr/>
        </p:nvSpPr>
        <p:spPr>
          <a:xfrm>
            <a:off x="6243640" y="3630390"/>
            <a:ext cx="12200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  <a:endParaRPr lang="en-US" sz="900" b="1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ZoneTexte 139"/>
          <p:cNvSpPr txBox="1"/>
          <p:nvPr/>
        </p:nvSpPr>
        <p:spPr>
          <a:xfrm>
            <a:off x="4614553" y="3630390"/>
            <a:ext cx="15582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opportunities</a:t>
            </a:r>
            <a:endParaRPr lang="en-US" sz="900" b="1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ZoneTexte 140"/>
          <p:cNvSpPr txBox="1"/>
          <p:nvPr/>
        </p:nvSpPr>
        <p:spPr>
          <a:xfrm>
            <a:off x="7715028" y="3630390"/>
            <a:ext cx="12200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endParaRPr lang="en-US" sz="900" b="1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ZoneTexte 141"/>
          <p:cNvSpPr txBox="1"/>
          <p:nvPr/>
        </p:nvSpPr>
        <p:spPr>
          <a:xfrm>
            <a:off x="7658950" y="4930827"/>
            <a:ext cx="12200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…and more</a:t>
            </a: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3" name="Groupe 142"/>
          <p:cNvGrpSpPr/>
          <p:nvPr/>
        </p:nvGrpSpPr>
        <p:grpSpPr>
          <a:xfrm>
            <a:off x="5334633" y="3284984"/>
            <a:ext cx="2985648" cy="273398"/>
            <a:chOff x="755576" y="4049688"/>
            <a:chExt cx="2985648" cy="273398"/>
          </a:xfrm>
        </p:grpSpPr>
        <p:sp>
          <p:nvSpPr>
            <p:cNvPr id="145" name="Flèche droite 144"/>
            <p:cNvSpPr/>
            <p:nvPr/>
          </p:nvSpPr>
          <p:spPr>
            <a:xfrm rot="16200000">
              <a:off x="2172630" y="4078916"/>
              <a:ext cx="149808" cy="9135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755576" y="4147653"/>
              <a:ext cx="2985648" cy="17543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tIns="18288" bIns="18288" rtlCol="0">
              <a:spAutoFit/>
            </a:bodyPr>
            <a:lstStyle/>
            <a:p>
              <a:pPr algn="ctr"/>
              <a:r>
                <a:rPr lang="en-US" sz="900" b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EUTF strategic objectives</a:t>
              </a:r>
              <a:endParaRPr lang="en-US" sz="9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Flèche droite 145"/>
            <p:cNvSpPr/>
            <p:nvPr/>
          </p:nvSpPr>
          <p:spPr>
            <a:xfrm rot="16200000">
              <a:off x="3140123" y="4072991"/>
              <a:ext cx="137545" cy="90939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lèche droite 146"/>
            <p:cNvSpPr/>
            <p:nvPr/>
          </p:nvSpPr>
          <p:spPr>
            <a:xfrm rot="16200000">
              <a:off x="1217194" y="4072785"/>
              <a:ext cx="137545" cy="9135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ZoneTexte 149"/>
          <p:cNvSpPr txBox="1"/>
          <p:nvPr/>
        </p:nvSpPr>
        <p:spPr>
          <a:xfrm>
            <a:off x="4712447" y="716503"/>
            <a:ext cx="867665" cy="261610"/>
          </a:xfrm>
          <a:prstGeom prst="rect">
            <a:avLst/>
          </a:prstGeom>
          <a:solidFill>
            <a:srgbClr val="E1521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endParaRPr lang="en-US" sz="11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5" name="Picture 1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028" y="3861222"/>
            <a:ext cx="1197727" cy="847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6" name="ZoneTexte 155"/>
          <p:cNvSpPr txBox="1"/>
          <p:nvPr/>
        </p:nvSpPr>
        <p:spPr>
          <a:xfrm>
            <a:off x="1115616" y="2924503"/>
            <a:ext cx="1079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" smtClean="0">
                <a:latin typeface="Arial" panose="020B0604020202020204" pitchFamily="34" charset="0"/>
                <a:cs typeface="Arial" panose="020B0604020202020204" pitchFamily="34" charset="0"/>
              </a:rPr>
              <a:t>Irregular migration to Europe on a sharp decline</a:t>
            </a:r>
            <a:endParaRPr lang="en-US" sz="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21"/>
          <a:stretch/>
        </p:blipFill>
        <p:spPr bwMode="auto">
          <a:xfrm>
            <a:off x="7570798" y="2116347"/>
            <a:ext cx="1382506" cy="92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5604" y="2309284"/>
            <a:ext cx="208779" cy="231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162" y="4005064"/>
            <a:ext cx="153908" cy="17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ZoneTexte 62"/>
          <p:cNvSpPr txBox="1"/>
          <p:nvPr/>
        </p:nvSpPr>
        <p:spPr>
          <a:xfrm>
            <a:off x="90896" y="6234410"/>
            <a:ext cx="4392488" cy="70788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800" b="1" smtClean="0">
                <a:solidFill>
                  <a:srgbClr val="E152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Beyond such analyses, why the need to centralise this external data, as most of it is publicly available?</a:t>
            </a:r>
          </a:p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A large part of the data is only available in technical formats sometimes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unusable as such by EUTF </a:t>
            </a:r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managers and the wider public, and no central repository exists.</a:t>
            </a:r>
          </a:p>
          <a:p>
            <a:pPr algn="just"/>
            <a:r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t>All data can be explored on maps and downloaded in excel.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8388424" y="332656"/>
            <a:ext cx="73537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2020</a:t>
            </a:r>
            <a:endParaRPr lang="en-US" sz="6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9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513</Words>
  <Application>Microsoft Office PowerPoint</Application>
  <PresentationFormat>Affichage à l'écran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mathilde VERDEIL</dc:creator>
  <cp:lastModifiedBy>Mathilde Verdeil</cp:lastModifiedBy>
  <cp:revision>104</cp:revision>
  <dcterms:created xsi:type="dcterms:W3CDTF">2020-09-23T06:59:11Z</dcterms:created>
  <dcterms:modified xsi:type="dcterms:W3CDTF">2020-10-07T07:36:06Z</dcterms:modified>
</cp:coreProperties>
</file>