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  <p:sldMasterId id="2147483706" r:id="rId3"/>
    <p:sldMasterId id="2147483732" r:id="rId4"/>
    <p:sldMasterId id="2147483753" r:id="rId5"/>
  </p:sldMasterIdLst>
  <p:notesMasterIdLst>
    <p:notesMasterId r:id="rId18"/>
  </p:notesMasterIdLst>
  <p:handoutMasterIdLst>
    <p:handoutMasterId r:id="rId19"/>
  </p:handoutMasterIdLst>
  <p:sldIdLst>
    <p:sldId id="522" r:id="rId6"/>
    <p:sldId id="580" r:id="rId7"/>
    <p:sldId id="587" r:id="rId8"/>
    <p:sldId id="590" r:id="rId9"/>
    <p:sldId id="582" r:id="rId10"/>
    <p:sldId id="583" r:id="rId11"/>
    <p:sldId id="589" r:id="rId12"/>
    <p:sldId id="584" r:id="rId13"/>
    <p:sldId id="585" r:id="rId14"/>
    <p:sldId id="586" r:id="rId15"/>
    <p:sldId id="591" r:id="rId16"/>
    <p:sldId id="546" r:id="rId1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802BAF-9DB2-44C9-B1CD-12BA90D6C367}">
          <p14:sldIdLst>
            <p14:sldId id="522"/>
            <p14:sldId id="580"/>
            <p14:sldId id="587"/>
            <p14:sldId id="590"/>
            <p14:sldId id="582"/>
            <p14:sldId id="583"/>
            <p14:sldId id="589"/>
            <p14:sldId id="584"/>
            <p14:sldId id="585"/>
            <p14:sldId id="586"/>
            <p14:sldId id="591"/>
          </p14:sldIdLst>
        </p14:section>
        <p14:section name="Untitled Section" id="{7453BEF9-3C84-4AEA-B307-A82A5E5B0EDF}">
          <p14:sldIdLst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C20"/>
    <a:srgbClr val="96979B"/>
    <a:srgbClr val="CA1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585" autoAdjust="0"/>
  </p:normalViewPr>
  <p:slideViewPr>
    <p:cSldViewPr snapToGrid="0" snapToObjects="1">
      <p:cViewPr varScale="1">
        <p:scale>
          <a:sx n="105" d="100"/>
          <a:sy n="105" d="100"/>
        </p:scale>
        <p:origin x="1950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5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F8E1944-97E5-264B-A7B5-90C951C05A87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03553E5-177F-B94F-8043-42DD140C0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6E89C50-BDC9-2A48-BA50-D2635C5A8D28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6C7E846-99FA-8546-92CB-D510E516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3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White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41445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754880" y="2743200"/>
            <a:ext cx="3931920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517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1532467"/>
            <a:ext cx="8229600" cy="113453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SzPct val="100000"/>
              <a:buFontTx/>
              <a:buNone/>
              <a:defRPr b="1"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2039938"/>
            <a:ext cx="879348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47" y="5829085"/>
            <a:ext cx="2073089" cy="7315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09692"/>
            <a:ext cx="14017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82880" tIns="182880" rIns="182880" bIns="182880" anchor="ctr" anchorCtr="0">
            <a:noAutofit/>
          </a:bodyPr>
          <a:lstStyle>
            <a:lvl1pPr marL="0" indent="0">
              <a:spcBef>
                <a:spcPts val="1200"/>
              </a:spcBef>
              <a:buSzPct val="120000"/>
              <a:buFontTx/>
              <a:buNone/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287338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2pPr>
            <a:lvl3pPr marL="628650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3pPr>
            <a:lvl4pPr marL="981075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875" y="5915646"/>
            <a:ext cx="2073089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9" y="5665867"/>
            <a:ext cx="1400002" cy="9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938"/>
            <a:ext cx="4419600" cy="394229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593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8263" y="2039937"/>
            <a:ext cx="3538537" cy="19986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8264" y="4191000"/>
            <a:ext cx="1642003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51133" y="4191000"/>
            <a:ext cx="1735667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id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617720" y="53340"/>
            <a:ext cx="4526280" cy="6858000"/>
          </a:xfrm>
          <a:custGeom>
            <a:avLst/>
            <a:gdLst>
              <a:gd name="connsiteX0" fmla="*/ 0 w 5126568"/>
              <a:gd name="connsiteY0" fmla="*/ 0 h 6858000"/>
              <a:gd name="connsiteX1" fmla="*/ 2535768 w 5126568"/>
              <a:gd name="connsiteY1" fmla="*/ 0 h 6858000"/>
              <a:gd name="connsiteX2" fmla="*/ 4114800 w 5126568"/>
              <a:gd name="connsiteY2" fmla="*/ 0 h 6858000"/>
              <a:gd name="connsiteX3" fmla="*/ 5126568 w 5126568"/>
              <a:gd name="connsiteY3" fmla="*/ 0 h 6858000"/>
              <a:gd name="connsiteX4" fmla="*/ 5126568 w 5126568"/>
              <a:gd name="connsiteY4" fmla="*/ 6858000 h 6858000"/>
              <a:gd name="connsiteX5" fmla="*/ 4114800 w 5126568"/>
              <a:gd name="connsiteY5" fmla="*/ 6858000 h 6858000"/>
              <a:gd name="connsiteX6" fmla="*/ 2535768 w 5126568"/>
              <a:gd name="connsiteY6" fmla="*/ 6858000 h 6858000"/>
              <a:gd name="connsiteX7" fmla="*/ 0 w 5126568"/>
              <a:gd name="connsiteY7" fmla="*/ 6858000 h 6858000"/>
              <a:gd name="connsiteX8" fmla="*/ 1061832 w 5126568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568" h="6858000">
                <a:moveTo>
                  <a:pt x="0" y="0"/>
                </a:moveTo>
                <a:lnTo>
                  <a:pt x="2535768" y="0"/>
                </a:lnTo>
                <a:lnTo>
                  <a:pt x="4114800" y="0"/>
                </a:lnTo>
                <a:lnTo>
                  <a:pt x="5126568" y="0"/>
                </a:lnTo>
                <a:lnTo>
                  <a:pt x="5126568" y="6858000"/>
                </a:lnTo>
                <a:lnTo>
                  <a:pt x="4114800" y="6858000"/>
                </a:lnTo>
                <a:lnTo>
                  <a:pt x="2535768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35814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074" y="5805724"/>
            <a:ext cx="2073089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" y="5695926"/>
            <a:ext cx="1400002" cy="9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arr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929614" y="0"/>
            <a:ext cx="2214386" cy="6858000"/>
          </a:xfrm>
          <a:custGeom>
            <a:avLst/>
            <a:gdLst>
              <a:gd name="connsiteX0" fmla="*/ 0 w 2214386"/>
              <a:gd name="connsiteY0" fmla="*/ 0 h 6858000"/>
              <a:gd name="connsiteX1" fmla="*/ 2214386 w 2214386"/>
              <a:gd name="connsiteY1" fmla="*/ 0 h 6858000"/>
              <a:gd name="connsiteX2" fmla="*/ 2214386 w 2214386"/>
              <a:gd name="connsiteY2" fmla="*/ 6858000 h 6858000"/>
              <a:gd name="connsiteX3" fmla="*/ 0 w 2214386"/>
              <a:gd name="connsiteY3" fmla="*/ 6858000 h 6858000"/>
              <a:gd name="connsiteX4" fmla="*/ 1061832 w 2214386"/>
              <a:gd name="connsiteY4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386" h="6858000">
                <a:moveTo>
                  <a:pt x="0" y="0"/>
                </a:moveTo>
                <a:lnTo>
                  <a:pt x="2214386" y="0"/>
                </a:lnTo>
                <a:lnTo>
                  <a:pt x="2214386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6236566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6236566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6236566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766" y="5725691"/>
            <a:ext cx="1813953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9" y="5680687"/>
            <a:ext cx="1400002" cy="9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Re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6371"/>
            <a:ext cx="8229600" cy="1021541"/>
          </a:xfrm>
        </p:spPr>
        <p:txBody>
          <a:bodyPr anchor="ctr"/>
          <a:lstStyle>
            <a:lvl1pPr algn="ctr">
              <a:defRPr sz="8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Re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95580" y="0"/>
            <a:ext cx="2670586" cy="6858000"/>
          </a:xfrm>
          <a:custGeom>
            <a:avLst/>
            <a:gdLst>
              <a:gd name="connsiteX0" fmla="*/ 0 w 2670586"/>
              <a:gd name="connsiteY0" fmla="*/ 0 h 6858000"/>
              <a:gd name="connsiteX1" fmla="*/ 263095 w 2670586"/>
              <a:gd name="connsiteY1" fmla="*/ 0 h 6858000"/>
              <a:gd name="connsiteX2" fmla="*/ 273543 w 2670586"/>
              <a:gd name="connsiteY2" fmla="*/ 0 h 6858000"/>
              <a:gd name="connsiteX3" fmla="*/ 537606 w 2670586"/>
              <a:gd name="connsiteY3" fmla="*/ 0 h 6858000"/>
              <a:gd name="connsiteX4" fmla="*/ 1608754 w 2670586"/>
              <a:gd name="connsiteY4" fmla="*/ 0 h 6858000"/>
              <a:gd name="connsiteX5" fmla="*/ 2670586 w 2670586"/>
              <a:gd name="connsiteY5" fmla="*/ 3429001 h 6858000"/>
              <a:gd name="connsiteX6" fmla="*/ 1608754 w 2670586"/>
              <a:gd name="connsiteY6" fmla="*/ 6858000 h 6858000"/>
              <a:gd name="connsiteX7" fmla="*/ 537606 w 2670586"/>
              <a:gd name="connsiteY7" fmla="*/ 6858000 h 6858000"/>
              <a:gd name="connsiteX8" fmla="*/ 273543 w 2670586"/>
              <a:gd name="connsiteY8" fmla="*/ 6858000 h 6858000"/>
              <a:gd name="connsiteX9" fmla="*/ 263095 w 2670586"/>
              <a:gd name="connsiteY9" fmla="*/ 6858000 h 6858000"/>
              <a:gd name="connsiteX10" fmla="*/ 0 w 267058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86" h="685800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</p:spPr>
        <p:txBody>
          <a:bodyPr anchor="t"/>
          <a:lstStyle>
            <a:lvl1pPr algn="ctr">
              <a:lnSpc>
                <a:spcPct val="90000"/>
              </a:lnSpc>
              <a:defRPr sz="8000" b="1" i="1" cap="none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5074920" cy="6873240"/>
          </a:xfrm>
          <a:custGeom>
            <a:avLst/>
            <a:gdLst>
              <a:gd name="connsiteX0" fmla="*/ 0 w 4008120"/>
              <a:gd name="connsiteY0" fmla="*/ 0 h 6858000"/>
              <a:gd name="connsiteX1" fmla="*/ 2004060 w 4008120"/>
              <a:gd name="connsiteY1" fmla="*/ 0 h 6858000"/>
              <a:gd name="connsiteX2" fmla="*/ 4008120 w 4008120"/>
              <a:gd name="connsiteY2" fmla="*/ 3429000 h 6858000"/>
              <a:gd name="connsiteX3" fmla="*/ 2004060 w 4008120"/>
              <a:gd name="connsiteY3" fmla="*/ 6858000 h 6858000"/>
              <a:gd name="connsiteX4" fmla="*/ 0 w 4008120"/>
              <a:gd name="connsiteY4" fmla="*/ 6858000 h 6858000"/>
              <a:gd name="connsiteX5" fmla="*/ 0 w 4008120"/>
              <a:gd name="connsiteY5" fmla="*/ 0 h 6858000"/>
              <a:gd name="connsiteX0" fmla="*/ 0 w 5074920"/>
              <a:gd name="connsiteY0" fmla="*/ 0 h 6858000"/>
              <a:gd name="connsiteX1" fmla="*/ 2004060 w 5074920"/>
              <a:gd name="connsiteY1" fmla="*/ 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58000"/>
              <a:gd name="connsiteX1" fmla="*/ 4015740 w 5074920"/>
              <a:gd name="connsiteY1" fmla="*/ 1524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73240"/>
              <a:gd name="connsiteX1" fmla="*/ 4015740 w 5074920"/>
              <a:gd name="connsiteY1" fmla="*/ 15240 h 6873240"/>
              <a:gd name="connsiteX2" fmla="*/ 5074920 w 5074920"/>
              <a:gd name="connsiteY2" fmla="*/ 3444240 h 6873240"/>
              <a:gd name="connsiteX3" fmla="*/ 4015740 w 5074920"/>
              <a:gd name="connsiteY3" fmla="*/ 6873240 h 6873240"/>
              <a:gd name="connsiteX4" fmla="*/ 0 w 5074920"/>
              <a:gd name="connsiteY4" fmla="*/ 6858000 h 6873240"/>
              <a:gd name="connsiteX5" fmla="*/ 0 w 5074920"/>
              <a:gd name="connsiteY5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4920" h="687324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Cbrand_Logo_Vertical_PMS_186_P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0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846797" cy="6858000"/>
          </a:xfrm>
          <a:custGeom>
            <a:avLst/>
            <a:gdLst>
              <a:gd name="connsiteX0" fmla="*/ 0 w 2846797"/>
              <a:gd name="connsiteY0" fmla="*/ 0 h 6858000"/>
              <a:gd name="connsiteX1" fmla="*/ 449754 w 2846797"/>
              <a:gd name="connsiteY1" fmla="*/ 0 h 6858000"/>
              <a:gd name="connsiteX2" fmla="*/ 713817 w 2846797"/>
              <a:gd name="connsiteY2" fmla="*/ 0 h 6858000"/>
              <a:gd name="connsiteX3" fmla="*/ 1784965 w 2846797"/>
              <a:gd name="connsiteY3" fmla="*/ 0 h 6858000"/>
              <a:gd name="connsiteX4" fmla="*/ 2846797 w 2846797"/>
              <a:gd name="connsiteY4" fmla="*/ 3429001 h 6858000"/>
              <a:gd name="connsiteX5" fmla="*/ 1784965 w 2846797"/>
              <a:gd name="connsiteY5" fmla="*/ 6858000 h 6858000"/>
              <a:gd name="connsiteX6" fmla="*/ 713817 w 2846797"/>
              <a:gd name="connsiteY6" fmla="*/ 6858000 h 6858000"/>
              <a:gd name="connsiteX7" fmla="*/ 449754 w 2846797"/>
              <a:gd name="connsiteY7" fmla="*/ 6858000 h 6858000"/>
              <a:gd name="connsiteX8" fmla="*/ 0 w 284679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97" h="6858000">
                <a:moveTo>
                  <a:pt x="0" y="0"/>
                </a:moveTo>
                <a:lnTo>
                  <a:pt x="449754" y="0"/>
                </a:lnTo>
                <a:lnTo>
                  <a:pt x="713817" y="0"/>
                </a:lnTo>
                <a:lnTo>
                  <a:pt x="1784965" y="0"/>
                </a:lnTo>
                <a:lnTo>
                  <a:pt x="2846797" y="3429001"/>
                </a:lnTo>
                <a:lnTo>
                  <a:pt x="1784965" y="6858000"/>
                </a:lnTo>
                <a:lnTo>
                  <a:pt x="713817" y="6858000"/>
                </a:lnTo>
                <a:lnTo>
                  <a:pt x="449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288324" y="1723290"/>
            <a:ext cx="6433189" cy="16220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endParaRPr lang="en-US" dirty="0">
              <a:solidFill>
                <a:srgbClr val="D01D2B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288325" y="3552089"/>
            <a:ext cx="6433188" cy="1338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None/>
              <a:tabLst/>
              <a:defRPr sz="3200" b="0" i="0" kern="1200" cap="none" spc="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25" y="4094281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288326" y="845821"/>
            <a:ext cx="5684656" cy="1333500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rgbClr val="D01D2B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TITLE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2126" y="2534337"/>
            <a:ext cx="5684656" cy="115512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sp>
        <p:nvSpPr>
          <p:cNvPr id="2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288326" y="43481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629" y="5829085"/>
            <a:ext cx="2332225" cy="822960"/>
          </a:xfrm>
          <a:prstGeom prst="rect">
            <a:avLst/>
          </a:prstGeom>
        </p:spPr>
      </p:pic>
      <p:sp>
        <p:nvSpPr>
          <p:cNvPr id="11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3288324" y="4636475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3288325" y="489035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96" y="5700930"/>
            <a:ext cx="1400002" cy="9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35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057819" cy="6858000"/>
          </a:xfrm>
          <a:custGeom>
            <a:avLst/>
            <a:gdLst>
              <a:gd name="connsiteX0" fmla="*/ 0 w 5057819"/>
              <a:gd name="connsiteY0" fmla="*/ 0 h 6858000"/>
              <a:gd name="connsiteX1" fmla="*/ 764166 w 5057819"/>
              <a:gd name="connsiteY1" fmla="*/ 0 h 6858000"/>
              <a:gd name="connsiteX2" fmla="*/ 1589628 w 5057819"/>
              <a:gd name="connsiteY2" fmla="*/ 0 h 6858000"/>
              <a:gd name="connsiteX3" fmla="*/ 1618548 w 5057819"/>
              <a:gd name="connsiteY3" fmla="*/ 0 h 6858000"/>
              <a:gd name="connsiteX4" fmla="*/ 1646238 w 5057819"/>
              <a:gd name="connsiteY4" fmla="*/ 0 h 6858000"/>
              <a:gd name="connsiteX5" fmla="*/ 2660776 w 5057819"/>
              <a:gd name="connsiteY5" fmla="*/ 0 h 6858000"/>
              <a:gd name="connsiteX6" fmla="*/ 2924839 w 5057819"/>
              <a:gd name="connsiteY6" fmla="*/ 0 h 6858000"/>
              <a:gd name="connsiteX7" fmla="*/ 3995987 w 5057819"/>
              <a:gd name="connsiteY7" fmla="*/ 0 h 6858000"/>
              <a:gd name="connsiteX8" fmla="*/ 5057819 w 5057819"/>
              <a:gd name="connsiteY8" fmla="*/ 3429001 h 6858000"/>
              <a:gd name="connsiteX9" fmla="*/ 3995987 w 5057819"/>
              <a:gd name="connsiteY9" fmla="*/ 6858000 h 6858000"/>
              <a:gd name="connsiteX10" fmla="*/ 2924839 w 5057819"/>
              <a:gd name="connsiteY10" fmla="*/ 6858000 h 6858000"/>
              <a:gd name="connsiteX11" fmla="*/ 2660776 w 5057819"/>
              <a:gd name="connsiteY11" fmla="*/ 6858000 h 6858000"/>
              <a:gd name="connsiteX12" fmla="*/ 1646238 w 5057819"/>
              <a:gd name="connsiteY12" fmla="*/ 6858000 h 6858000"/>
              <a:gd name="connsiteX13" fmla="*/ 1618548 w 5057819"/>
              <a:gd name="connsiteY13" fmla="*/ 6858000 h 6858000"/>
              <a:gd name="connsiteX14" fmla="*/ 1589628 w 5057819"/>
              <a:gd name="connsiteY14" fmla="*/ 6858000 h 6858000"/>
              <a:gd name="connsiteX15" fmla="*/ 764166 w 5057819"/>
              <a:gd name="connsiteY15" fmla="*/ 6858000 h 6858000"/>
              <a:gd name="connsiteX16" fmla="*/ 0 w 505781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781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995987" y="0"/>
                </a:lnTo>
                <a:lnTo>
                  <a:pt x="5057819" y="3429001"/>
                </a:lnTo>
                <a:lnTo>
                  <a:pt x="3995987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Picture 5" descr="MCbrand_Logo_Vertical_PMS_186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2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1665625" y="2132472"/>
            <a:ext cx="6659226" cy="159385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2473"/>
            <a:ext cx="552450" cy="1593850"/>
          </a:xfrm>
          <a:prstGeom prst="rect">
            <a:avLst/>
          </a:prstGeom>
        </p:spPr>
      </p:pic>
      <p:sp>
        <p:nvSpPr>
          <p:cNvPr id="15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1665625" y="3886200"/>
            <a:ext cx="6659226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100" baseline="0">
                <a:solidFill>
                  <a:srgbClr val="96979B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Attribution here</a:t>
            </a:r>
            <a:endParaRPr lang="en-US" dirty="0"/>
          </a:p>
        </p:txBody>
      </p:sp>
      <p:pic>
        <p:nvPicPr>
          <p:cNvPr id="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2335670"/>
            <a:ext cx="381898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665625" y="762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665625" y="4191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4191000"/>
            <a:ext cx="381898" cy="1101797"/>
          </a:xfrm>
          <a:prstGeom prst="rect">
            <a:avLst/>
          </a:prstGeom>
        </p:spPr>
      </p:pic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5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0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2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1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86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40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7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4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55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24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NEW_BRAND/11. Final Logo Files/Horizontal/Digital/MCbrand_Logo_Horizontal_Whit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64" y="4346219"/>
            <a:ext cx="3370072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1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92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27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1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73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98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7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846797" cy="6858000"/>
          </a:xfrm>
          <a:custGeom>
            <a:avLst/>
            <a:gdLst>
              <a:gd name="connsiteX0" fmla="*/ 0 w 2846797"/>
              <a:gd name="connsiteY0" fmla="*/ 0 h 6858000"/>
              <a:gd name="connsiteX1" fmla="*/ 449754 w 2846797"/>
              <a:gd name="connsiteY1" fmla="*/ 0 h 6858000"/>
              <a:gd name="connsiteX2" fmla="*/ 713817 w 2846797"/>
              <a:gd name="connsiteY2" fmla="*/ 0 h 6858000"/>
              <a:gd name="connsiteX3" fmla="*/ 1784965 w 2846797"/>
              <a:gd name="connsiteY3" fmla="*/ 0 h 6858000"/>
              <a:gd name="connsiteX4" fmla="*/ 2846797 w 2846797"/>
              <a:gd name="connsiteY4" fmla="*/ 3429001 h 6858000"/>
              <a:gd name="connsiteX5" fmla="*/ 1784965 w 2846797"/>
              <a:gd name="connsiteY5" fmla="*/ 6858000 h 6858000"/>
              <a:gd name="connsiteX6" fmla="*/ 713817 w 2846797"/>
              <a:gd name="connsiteY6" fmla="*/ 6858000 h 6858000"/>
              <a:gd name="connsiteX7" fmla="*/ 449754 w 2846797"/>
              <a:gd name="connsiteY7" fmla="*/ 6858000 h 6858000"/>
              <a:gd name="connsiteX8" fmla="*/ 0 w 284679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97" h="6858000">
                <a:moveTo>
                  <a:pt x="0" y="0"/>
                </a:moveTo>
                <a:lnTo>
                  <a:pt x="449754" y="0"/>
                </a:lnTo>
                <a:lnTo>
                  <a:pt x="713817" y="0"/>
                </a:lnTo>
                <a:lnTo>
                  <a:pt x="1784965" y="0"/>
                </a:lnTo>
                <a:lnTo>
                  <a:pt x="2846797" y="3429001"/>
                </a:lnTo>
                <a:lnTo>
                  <a:pt x="1784965" y="6858000"/>
                </a:lnTo>
                <a:lnTo>
                  <a:pt x="713817" y="6858000"/>
                </a:lnTo>
                <a:lnTo>
                  <a:pt x="449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288324" y="1723290"/>
            <a:ext cx="6433189" cy="16220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endParaRPr lang="en-US" dirty="0">
              <a:solidFill>
                <a:srgbClr val="D01D2B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288325" y="3552089"/>
            <a:ext cx="6433188" cy="1338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None/>
              <a:tabLst/>
              <a:defRPr sz="3200" b="0" i="0" kern="1200" cap="none" spc="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C515A"/>
              </a:solidFill>
            </a:endParaRPr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2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288326" y="1672488"/>
            <a:ext cx="5684656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rgbClr val="D01D2B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TITLE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8326" y="3501287"/>
            <a:ext cx="5684656" cy="115512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sp>
        <p:nvSpPr>
          <p:cNvPr id="2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28832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11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328832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328832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6893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NEW_BRAND/11. Final Logo Files/Horizontal/Digital/MCbrand_Logo_Horizontal_Whit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64" y="4346219"/>
            <a:ext cx="3370072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0"/>
            <a:ext cx="1473997" cy="6858000"/>
          </a:xfrm>
          <a:custGeom>
            <a:avLst/>
            <a:gdLst>
              <a:gd name="connsiteX0" fmla="*/ 0 w 1473997"/>
              <a:gd name="connsiteY0" fmla="*/ 0 h 6858000"/>
              <a:gd name="connsiteX1" fmla="*/ 412165 w 1473997"/>
              <a:gd name="connsiteY1" fmla="*/ 0 h 6858000"/>
              <a:gd name="connsiteX2" fmla="*/ 1473997 w 1473997"/>
              <a:gd name="connsiteY2" fmla="*/ 3429001 h 6858000"/>
              <a:gd name="connsiteX3" fmla="*/ 412165 w 1473997"/>
              <a:gd name="connsiteY3" fmla="*/ 6858000 h 6858000"/>
              <a:gd name="connsiteX4" fmla="*/ 0 w 147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7" h="685800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41944" y="1723290"/>
            <a:ext cx="6931038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1944" y="3552090"/>
            <a:ext cx="6931037" cy="11647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9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204194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204194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204194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204194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3460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0"/>
            <a:ext cx="1473997" cy="6858000"/>
          </a:xfrm>
          <a:custGeom>
            <a:avLst/>
            <a:gdLst>
              <a:gd name="connsiteX0" fmla="*/ 0 w 1473997"/>
              <a:gd name="connsiteY0" fmla="*/ 0 h 6858000"/>
              <a:gd name="connsiteX1" fmla="*/ 412165 w 1473997"/>
              <a:gd name="connsiteY1" fmla="*/ 0 h 6858000"/>
              <a:gd name="connsiteX2" fmla="*/ 1473997 w 1473997"/>
              <a:gd name="connsiteY2" fmla="*/ 3429001 h 6858000"/>
              <a:gd name="connsiteX3" fmla="*/ 412165 w 1473997"/>
              <a:gd name="connsiteY3" fmla="*/ 6858000 h 6858000"/>
              <a:gd name="connsiteX4" fmla="*/ 0 w 147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7" h="685800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41944" y="1723290"/>
            <a:ext cx="6931038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1944" y="3552090"/>
            <a:ext cx="6931037" cy="11647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9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204194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204194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204194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204194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54579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8227739" cy="6858000"/>
          </a:xfrm>
          <a:custGeom>
            <a:avLst/>
            <a:gdLst>
              <a:gd name="connsiteX0" fmla="*/ 0 w 8227739"/>
              <a:gd name="connsiteY0" fmla="*/ 0 h 6858000"/>
              <a:gd name="connsiteX1" fmla="*/ 764166 w 8227739"/>
              <a:gd name="connsiteY1" fmla="*/ 0 h 6858000"/>
              <a:gd name="connsiteX2" fmla="*/ 1589628 w 8227739"/>
              <a:gd name="connsiteY2" fmla="*/ 0 h 6858000"/>
              <a:gd name="connsiteX3" fmla="*/ 1618548 w 8227739"/>
              <a:gd name="connsiteY3" fmla="*/ 0 h 6858000"/>
              <a:gd name="connsiteX4" fmla="*/ 1646238 w 8227739"/>
              <a:gd name="connsiteY4" fmla="*/ 0 h 6858000"/>
              <a:gd name="connsiteX5" fmla="*/ 2660776 w 8227739"/>
              <a:gd name="connsiteY5" fmla="*/ 0 h 6858000"/>
              <a:gd name="connsiteX6" fmla="*/ 2924839 w 8227739"/>
              <a:gd name="connsiteY6" fmla="*/ 0 h 6858000"/>
              <a:gd name="connsiteX7" fmla="*/ 3169920 w 8227739"/>
              <a:gd name="connsiteY7" fmla="*/ 0 h 6858000"/>
              <a:gd name="connsiteX8" fmla="*/ 3934086 w 8227739"/>
              <a:gd name="connsiteY8" fmla="*/ 0 h 6858000"/>
              <a:gd name="connsiteX9" fmla="*/ 3995987 w 8227739"/>
              <a:gd name="connsiteY9" fmla="*/ 0 h 6858000"/>
              <a:gd name="connsiteX10" fmla="*/ 4759548 w 8227739"/>
              <a:gd name="connsiteY10" fmla="*/ 0 h 6858000"/>
              <a:gd name="connsiteX11" fmla="*/ 4788468 w 8227739"/>
              <a:gd name="connsiteY11" fmla="*/ 0 h 6858000"/>
              <a:gd name="connsiteX12" fmla="*/ 4816158 w 8227739"/>
              <a:gd name="connsiteY12" fmla="*/ 0 h 6858000"/>
              <a:gd name="connsiteX13" fmla="*/ 5830696 w 8227739"/>
              <a:gd name="connsiteY13" fmla="*/ 0 h 6858000"/>
              <a:gd name="connsiteX14" fmla="*/ 6094759 w 8227739"/>
              <a:gd name="connsiteY14" fmla="*/ 0 h 6858000"/>
              <a:gd name="connsiteX15" fmla="*/ 7165907 w 8227739"/>
              <a:gd name="connsiteY15" fmla="*/ 0 h 6858000"/>
              <a:gd name="connsiteX16" fmla="*/ 8227739 w 8227739"/>
              <a:gd name="connsiteY16" fmla="*/ 3429001 h 6858000"/>
              <a:gd name="connsiteX17" fmla="*/ 7165907 w 8227739"/>
              <a:gd name="connsiteY17" fmla="*/ 6858000 h 6858000"/>
              <a:gd name="connsiteX18" fmla="*/ 6094759 w 8227739"/>
              <a:gd name="connsiteY18" fmla="*/ 6858000 h 6858000"/>
              <a:gd name="connsiteX19" fmla="*/ 5830696 w 8227739"/>
              <a:gd name="connsiteY19" fmla="*/ 6858000 h 6858000"/>
              <a:gd name="connsiteX20" fmla="*/ 4816158 w 8227739"/>
              <a:gd name="connsiteY20" fmla="*/ 6858000 h 6858000"/>
              <a:gd name="connsiteX21" fmla="*/ 4788468 w 8227739"/>
              <a:gd name="connsiteY21" fmla="*/ 6858000 h 6858000"/>
              <a:gd name="connsiteX22" fmla="*/ 4759548 w 8227739"/>
              <a:gd name="connsiteY22" fmla="*/ 6858000 h 6858000"/>
              <a:gd name="connsiteX23" fmla="*/ 3995987 w 8227739"/>
              <a:gd name="connsiteY23" fmla="*/ 6858000 h 6858000"/>
              <a:gd name="connsiteX24" fmla="*/ 3934086 w 8227739"/>
              <a:gd name="connsiteY24" fmla="*/ 6858000 h 6858000"/>
              <a:gd name="connsiteX25" fmla="*/ 3169920 w 8227739"/>
              <a:gd name="connsiteY25" fmla="*/ 6858000 h 6858000"/>
              <a:gd name="connsiteX26" fmla="*/ 2924839 w 8227739"/>
              <a:gd name="connsiteY26" fmla="*/ 6858000 h 6858000"/>
              <a:gd name="connsiteX27" fmla="*/ 2660776 w 8227739"/>
              <a:gd name="connsiteY27" fmla="*/ 6858000 h 6858000"/>
              <a:gd name="connsiteX28" fmla="*/ 1646238 w 8227739"/>
              <a:gd name="connsiteY28" fmla="*/ 6858000 h 6858000"/>
              <a:gd name="connsiteX29" fmla="*/ 1618548 w 8227739"/>
              <a:gd name="connsiteY29" fmla="*/ 6858000 h 6858000"/>
              <a:gd name="connsiteX30" fmla="*/ 1589628 w 8227739"/>
              <a:gd name="connsiteY30" fmla="*/ 6858000 h 6858000"/>
              <a:gd name="connsiteX31" fmla="*/ 764166 w 8227739"/>
              <a:gd name="connsiteY31" fmla="*/ 6858000 h 6858000"/>
              <a:gd name="connsiteX32" fmla="*/ 0 w 8227739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773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169920" y="0"/>
                </a:lnTo>
                <a:lnTo>
                  <a:pt x="3934086" y="0"/>
                </a:lnTo>
                <a:lnTo>
                  <a:pt x="3995987" y="0"/>
                </a:lnTo>
                <a:lnTo>
                  <a:pt x="4759548" y="0"/>
                </a:lnTo>
                <a:lnTo>
                  <a:pt x="4788468" y="0"/>
                </a:lnTo>
                <a:lnTo>
                  <a:pt x="4816158" y="0"/>
                </a:lnTo>
                <a:lnTo>
                  <a:pt x="5830696" y="0"/>
                </a:lnTo>
                <a:lnTo>
                  <a:pt x="6094759" y="0"/>
                </a:lnTo>
                <a:lnTo>
                  <a:pt x="7165907" y="0"/>
                </a:lnTo>
                <a:lnTo>
                  <a:pt x="8227739" y="3429001"/>
                </a:lnTo>
                <a:lnTo>
                  <a:pt x="7165907" y="6858000"/>
                </a:lnTo>
                <a:lnTo>
                  <a:pt x="6094759" y="6858000"/>
                </a:lnTo>
                <a:lnTo>
                  <a:pt x="5830696" y="6858000"/>
                </a:lnTo>
                <a:lnTo>
                  <a:pt x="4816158" y="6858000"/>
                </a:lnTo>
                <a:lnTo>
                  <a:pt x="4788468" y="6858000"/>
                </a:lnTo>
                <a:lnTo>
                  <a:pt x="4759548" y="6858000"/>
                </a:lnTo>
                <a:lnTo>
                  <a:pt x="3995987" y="6858000"/>
                </a:lnTo>
                <a:lnTo>
                  <a:pt x="3934086" y="6858000"/>
                </a:lnTo>
                <a:lnTo>
                  <a:pt x="3169920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822960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defRPr sz="1800"/>
            </a:lvl1pPr>
            <a:lvl2pPr marL="522288" indent="-234950">
              <a:buFont typeface="Arial" charset="0"/>
              <a:buChar char="•"/>
              <a:tabLst/>
              <a:defRPr sz="1600"/>
            </a:lvl2pPr>
            <a:lvl3pPr marL="863600" indent="-234950">
              <a:tabLst/>
              <a:defRPr sz="1600"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41445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754880" y="2743200"/>
            <a:ext cx="3931920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517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1532467"/>
            <a:ext cx="8229600" cy="113453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SzPct val="100000"/>
              <a:buFontTx/>
              <a:buNone/>
              <a:defRPr b="1"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82880" tIns="182880" rIns="182880" bIns="182880" anchor="ctr" anchorCtr="0">
            <a:noAutofit/>
          </a:bodyPr>
          <a:lstStyle>
            <a:lvl1pPr marL="0" indent="0">
              <a:spcBef>
                <a:spcPts val="1200"/>
              </a:spcBef>
              <a:buSzPct val="120000"/>
              <a:buFontTx/>
              <a:buNone/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287338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2pPr>
            <a:lvl3pPr marL="628650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3pPr>
            <a:lvl4pPr marL="981075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938"/>
            <a:ext cx="4419600" cy="394229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593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8263" y="2039937"/>
            <a:ext cx="3538537" cy="19986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8264" y="4191000"/>
            <a:ext cx="1642003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51133" y="4191000"/>
            <a:ext cx="1735667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id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017432" y="0"/>
            <a:ext cx="5126568" cy="6858000"/>
          </a:xfrm>
          <a:custGeom>
            <a:avLst/>
            <a:gdLst>
              <a:gd name="connsiteX0" fmla="*/ 0 w 5126568"/>
              <a:gd name="connsiteY0" fmla="*/ 0 h 6858000"/>
              <a:gd name="connsiteX1" fmla="*/ 2535768 w 5126568"/>
              <a:gd name="connsiteY1" fmla="*/ 0 h 6858000"/>
              <a:gd name="connsiteX2" fmla="*/ 4114800 w 5126568"/>
              <a:gd name="connsiteY2" fmla="*/ 0 h 6858000"/>
              <a:gd name="connsiteX3" fmla="*/ 5126568 w 5126568"/>
              <a:gd name="connsiteY3" fmla="*/ 0 h 6858000"/>
              <a:gd name="connsiteX4" fmla="*/ 5126568 w 5126568"/>
              <a:gd name="connsiteY4" fmla="*/ 6858000 h 6858000"/>
              <a:gd name="connsiteX5" fmla="*/ 4114800 w 5126568"/>
              <a:gd name="connsiteY5" fmla="*/ 6858000 h 6858000"/>
              <a:gd name="connsiteX6" fmla="*/ 2535768 w 5126568"/>
              <a:gd name="connsiteY6" fmla="*/ 6858000 h 6858000"/>
              <a:gd name="connsiteX7" fmla="*/ 0 w 5126568"/>
              <a:gd name="connsiteY7" fmla="*/ 6858000 h 6858000"/>
              <a:gd name="connsiteX8" fmla="*/ 1061832 w 5126568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568" h="6858000">
                <a:moveTo>
                  <a:pt x="0" y="0"/>
                </a:moveTo>
                <a:lnTo>
                  <a:pt x="2535768" y="0"/>
                </a:lnTo>
                <a:lnTo>
                  <a:pt x="4114800" y="0"/>
                </a:lnTo>
                <a:lnTo>
                  <a:pt x="5126568" y="0"/>
                </a:lnTo>
                <a:lnTo>
                  <a:pt x="5126568" y="6858000"/>
                </a:lnTo>
                <a:lnTo>
                  <a:pt x="4114800" y="6858000"/>
                </a:lnTo>
                <a:lnTo>
                  <a:pt x="2535768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3941445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35814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40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arr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929614" y="0"/>
            <a:ext cx="2214386" cy="6858000"/>
          </a:xfrm>
          <a:custGeom>
            <a:avLst/>
            <a:gdLst>
              <a:gd name="connsiteX0" fmla="*/ 0 w 2214386"/>
              <a:gd name="connsiteY0" fmla="*/ 0 h 6858000"/>
              <a:gd name="connsiteX1" fmla="*/ 2214386 w 2214386"/>
              <a:gd name="connsiteY1" fmla="*/ 0 h 6858000"/>
              <a:gd name="connsiteX2" fmla="*/ 2214386 w 2214386"/>
              <a:gd name="connsiteY2" fmla="*/ 6858000 h 6858000"/>
              <a:gd name="connsiteX3" fmla="*/ 0 w 2214386"/>
              <a:gd name="connsiteY3" fmla="*/ 6858000 h 6858000"/>
              <a:gd name="connsiteX4" fmla="*/ 1061832 w 2214386"/>
              <a:gd name="connsiteY4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386" h="6858000">
                <a:moveTo>
                  <a:pt x="0" y="0"/>
                </a:moveTo>
                <a:lnTo>
                  <a:pt x="2214386" y="0"/>
                </a:lnTo>
                <a:lnTo>
                  <a:pt x="2214386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6236566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6236566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6236566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2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Re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6371"/>
            <a:ext cx="8229600" cy="1021541"/>
          </a:xfrm>
        </p:spPr>
        <p:txBody>
          <a:bodyPr anchor="ctr"/>
          <a:lstStyle>
            <a:lvl1pPr algn="ctr">
              <a:defRPr sz="8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Re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95580" y="0"/>
            <a:ext cx="2670586" cy="6858000"/>
          </a:xfrm>
          <a:custGeom>
            <a:avLst/>
            <a:gdLst>
              <a:gd name="connsiteX0" fmla="*/ 0 w 2670586"/>
              <a:gd name="connsiteY0" fmla="*/ 0 h 6858000"/>
              <a:gd name="connsiteX1" fmla="*/ 263095 w 2670586"/>
              <a:gd name="connsiteY1" fmla="*/ 0 h 6858000"/>
              <a:gd name="connsiteX2" fmla="*/ 273543 w 2670586"/>
              <a:gd name="connsiteY2" fmla="*/ 0 h 6858000"/>
              <a:gd name="connsiteX3" fmla="*/ 537606 w 2670586"/>
              <a:gd name="connsiteY3" fmla="*/ 0 h 6858000"/>
              <a:gd name="connsiteX4" fmla="*/ 1608754 w 2670586"/>
              <a:gd name="connsiteY4" fmla="*/ 0 h 6858000"/>
              <a:gd name="connsiteX5" fmla="*/ 2670586 w 2670586"/>
              <a:gd name="connsiteY5" fmla="*/ 3429001 h 6858000"/>
              <a:gd name="connsiteX6" fmla="*/ 1608754 w 2670586"/>
              <a:gd name="connsiteY6" fmla="*/ 6858000 h 6858000"/>
              <a:gd name="connsiteX7" fmla="*/ 537606 w 2670586"/>
              <a:gd name="connsiteY7" fmla="*/ 6858000 h 6858000"/>
              <a:gd name="connsiteX8" fmla="*/ 273543 w 2670586"/>
              <a:gd name="connsiteY8" fmla="*/ 6858000 h 6858000"/>
              <a:gd name="connsiteX9" fmla="*/ 263095 w 2670586"/>
              <a:gd name="connsiteY9" fmla="*/ 6858000 h 6858000"/>
              <a:gd name="connsiteX10" fmla="*/ 0 w 267058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86" h="685800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</p:spPr>
        <p:txBody>
          <a:bodyPr anchor="t"/>
          <a:lstStyle>
            <a:lvl1pPr algn="ctr">
              <a:lnSpc>
                <a:spcPct val="90000"/>
              </a:lnSpc>
              <a:defRPr sz="8000" b="1" i="1" cap="none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5074920" cy="6873240"/>
          </a:xfrm>
          <a:custGeom>
            <a:avLst/>
            <a:gdLst>
              <a:gd name="connsiteX0" fmla="*/ 0 w 4008120"/>
              <a:gd name="connsiteY0" fmla="*/ 0 h 6858000"/>
              <a:gd name="connsiteX1" fmla="*/ 2004060 w 4008120"/>
              <a:gd name="connsiteY1" fmla="*/ 0 h 6858000"/>
              <a:gd name="connsiteX2" fmla="*/ 4008120 w 4008120"/>
              <a:gd name="connsiteY2" fmla="*/ 3429000 h 6858000"/>
              <a:gd name="connsiteX3" fmla="*/ 2004060 w 4008120"/>
              <a:gd name="connsiteY3" fmla="*/ 6858000 h 6858000"/>
              <a:gd name="connsiteX4" fmla="*/ 0 w 4008120"/>
              <a:gd name="connsiteY4" fmla="*/ 6858000 h 6858000"/>
              <a:gd name="connsiteX5" fmla="*/ 0 w 4008120"/>
              <a:gd name="connsiteY5" fmla="*/ 0 h 6858000"/>
              <a:gd name="connsiteX0" fmla="*/ 0 w 5074920"/>
              <a:gd name="connsiteY0" fmla="*/ 0 h 6858000"/>
              <a:gd name="connsiteX1" fmla="*/ 2004060 w 5074920"/>
              <a:gd name="connsiteY1" fmla="*/ 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58000"/>
              <a:gd name="connsiteX1" fmla="*/ 4015740 w 5074920"/>
              <a:gd name="connsiteY1" fmla="*/ 1524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73240"/>
              <a:gd name="connsiteX1" fmla="*/ 4015740 w 5074920"/>
              <a:gd name="connsiteY1" fmla="*/ 15240 h 6873240"/>
              <a:gd name="connsiteX2" fmla="*/ 5074920 w 5074920"/>
              <a:gd name="connsiteY2" fmla="*/ 3444240 h 6873240"/>
              <a:gd name="connsiteX3" fmla="*/ 4015740 w 5074920"/>
              <a:gd name="connsiteY3" fmla="*/ 6873240 h 6873240"/>
              <a:gd name="connsiteX4" fmla="*/ 0 w 5074920"/>
              <a:gd name="connsiteY4" fmla="*/ 6858000 h 6873240"/>
              <a:gd name="connsiteX5" fmla="*/ 0 w 5074920"/>
              <a:gd name="connsiteY5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4920" h="687324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MCbrand_Logo_Vertical_PMS_186_P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34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057819" cy="6858000"/>
          </a:xfrm>
          <a:custGeom>
            <a:avLst/>
            <a:gdLst>
              <a:gd name="connsiteX0" fmla="*/ 0 w 5057819"/>
              <a:gd name="connsiteY0" fmla="*/ 0 h 6858000"/>
              <a:gd name="connsiteX1" fmla="*/ 764166 w 5057819"/>
              <a:gd name="connsiteY1" fmla="*/ 0 h 6858000"/>
              <a:gd name="connsiteX2" fmla="*/ 1589628 w 5057819"/>
              <a:gd name="connsiteY2" fmla="*/ 0 h 6858000"/>
              <a:gd name="connsiteX3" fmla="*/ 1618548 w 5057819"/>
              <a:gd name="connsiteY3" fmla="*/ 0 h 6858000"/>
              <a:gd name="connsiteX4" fmla="*/ 1646238 w 5057819"/>
              <a:gd name="connsiteY4" fmla="*/ 0 h 6858000"/>
              <a:gd name="connsiteX5" fmla="*/ 2660776 w 5057819"/>
              <a:gd name="connsiteY5" fmla="*/ 0 h 6858000"/>
              <a:gd name="connsiteX6" fmla="*/ 2924839 w 5057819"/>
              <a:gd name="connsiteY6" fmla="*/ 0 h 6858000"/>
              <a:gd name="connsiteX7" fmla="*/ 3995987 w 5057819"/>
              <a:gd name="connsiteY7" fmla="*/ 0 h 6858000"/>
              <a:gd name="connsiteX8" fmla="*/ 5057819 w 5057819"/>
              <a:gd name="connsiteY8" fmla="*/ 3429001 h 6858000"/>
              <a:gd name="connsiteX9" fmla="*/ 3995987 w 5057819"/>
              <a:gd name="connsiteY9" fmla="*/ 6858000 h 6858000"/>
              <a:gd name="connsiteX10" fmla="*/ 2924839 w 5057819"/>
              <a:gd name="connsiteY10" fmla="*/ 6858000 h 6858000"/>
              <a:gd name="connsiteX11" fmla="*/ 2660776 w 5057819"/>
              <a:gd name="connsiteY11" fmla="*/ 6858000 h 6858000"/>
              <a:gd name="connsiteX12" fmla="*/ 1646238 w 5057819"/>
              <a:gd name="connsiteY12" fmla="*/ 6858000 h 6858000"/>
              <a:gd name="connsiteX13" fmla="*/ 1618548 w 5057819"/>
              <a:gd name="connsiteY13" fmla="*/ 6858000 h 6858000"/>
              <a:gd name="connsiteX14" fmla="*/ 1589628 w 5057819"/>
              <a:gd name="connsiteY14" fmla="*/ 6858000 h 6858000"/>
              <a:gd name="connsiteX15" fmla="*/ 764166 w 5057819"/>
              <a:gd name="connsiteY15" fmla="*/ 6858000 h 6858000"/>
              <a:gd name="connsiteX16" fmla="*/ 0 w 505781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781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995987" y="0"/>
                </a:lnTo>
                <a:lnTo>
                  <a:pt x="5057819" y="3429001"/>
                </a:lnTo>
                <a:lnTo>
                  <a:pt x="3995987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Picture 5" descr="MCbrand_Logo_Vertical_PMS_186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07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1665625" y="2132472"/>
            <a:ext cx="6659226" cy="159385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2473"/>
            <a:ext cx="552450" cy="1593850"/>
          </a:xfrm>
          <a:prstGeom prst="rect">
            <a:avLst/>
          </a:prstGeom>
        </p:spPr>
      </p:pic>
      <p:sp>
        <p:nvSpPr>
          <p:cNvPr id="15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1665625" y="3886200"/>
            <a:ext cx="6659226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100" baseline="0">
                <a:solidFill>
                  <a:srgbClr val="96979B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Attribution here</a:t>
            </a:r>
            <a:endParaRPr lang="en-US" dirty="0"/>
          </a:p>
        </p:txBody>
      </p:sp>
      <p:pic>
        <p:nvPicPr>
          <p:cNvPr id="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2335670"/>
            <a:ext cx="381898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665625" y="762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665625" y="4191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4191000"/>
            <a:ext cx="381898" cy="1101797"/>
          </a:xfrm>
          <a:prstGeom prst="rect">
            <a:avLst/>
          </a:prstGeom>
        </p:spPr>
      </p:pic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846797" cy="6858000"/>
          </a:xfrm>
          <a:custGeom>
            <a:avLst/>
            <a:gdLst>
              <a:gd name="connsiteX0" fmla="*/ 0 w 2846797"/>
              <a:gd name="connsiteY0" fmla="*/ 0 h 6858000"/>
              <a:gd name="connsiteX1" fmla="*/ 449754 w 2846797"/>
              <a:gd name="connsiteY1" fmla="*/ 0 h 6858000"/>
              <a:gd name="connsiteX2" fmla="*/ 713817 w 2846797"/>
              <a:gd name="connsiteY2" fmla="*/ 0 h 6858000"/>
              <a:gd name="connsiteX3" fmla="*/ 1784965 w 2846797"/>
              <a:gd name="connsiteY3" fmla="*/ 0 h 6858000"/>
              <a:gd name="connsiteX4" fmla="*/ 2846797 w 2846797"/>
              <a:gd name="connsiteY4" fmla="*/ 3429001 h 6858000"/>
              <a:gd name="connsiteX5" fmla="*/ 1784965 w 2846797"/>
              <a:gd name="connsiteY5" fmla="*/ 6858000 h 6858000"/>
              <a:gd name="connsiteX6" fmla="*/ 713817 w 2846797"/>
              <a:gd name="connsiteY6" fmla="*/ 6858000 h 6858000"/>
              <a:gd name="connsiteX7" fmla="*/ 449754 w 2846797"/>
              <a:gd name="connsiteY7" fmla="*/ 6858000 h 6858000"/>
              <a:gd name="connsiteX8" fmla="*/ 0 w 284679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97" h="6858000">
                <a:moveTo>
                  <a:pt x="0" y="0"/>
                </a:moveTo>
                <a:lnTo>
                  <a:pt x="449754" y="0"/>
                </a:lnTo>
                <a:lnTo>
                  <a:pt x="713817" y="0"/>
                </a:lnTo>
                <a:lnTo>
                  <a:pt x="1784965" y="0"/>
                </a:lnTo>
                <a:lnTo>
                  <a:pt x="2846797" y="3429001"/>
                </a:lnTo>
                <a:lnTo>
                  <a:pt x="1784965" y="6858000"/>
                </a:lnTo>
                <a:lnTo>
                  <a:pt x="713817" y="6858000"/>
                </a:lnTo>
                <a:lnTo>
                  <a:pt x="449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288324" y="1723290"/>
            <a:ext cx="6433189" cy="16220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endParaRPr lang="en-US" dirty="0">
              <a:solidFill>
                <a:srgbClr val="D01D2B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288325" y="3552089"/>
            <a:ext cx="6433188" cy="1338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None/>
              <a:tabLst/>
              <a:defRPr sz="3200" b="0" i="0" kern="1200" cap="none" spc="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C515A"/>
              </a:solidFill>
            </a:endParaRPr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2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288326" y="1672488"/>
            <a:ext cx="5684656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rgbClr val="D01D2B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TITLE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8326" y="3501287"/>
            <a:ext cx="5684656" cy="115512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sp>
        <p:nvSpPr>
          <p:cNvPr id="2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28832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11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328832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328832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8068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NEW_BRAND/11. Final Logo Files/Horizontal/Digital/MCbrand_Logo_Horizontal_White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64" y="4346219"/>
            <a:ext cx="3370072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8227739" cy="6858000"/>
          </a:xfrm>
          <a:custGeom>
            <a:avLst/>
            <a:gdLst>
              <a:gd name="connsiteX0" fmla="*/ 0 w 8227739"/>
              <a:gd name="connsiteY0" fmla="*/ 0 h 6858000"/>
              <a:gd name="connsiteX1" fmla="*/ 764166 w 8227739"/>
              <a:gd name="connsiteY1" fmla="*/ 0 h 6858000"/>
              <a:gd name="connsiteX2" fmla="*/ 1589628 w 8227739"/>
              <a:gd name="connsiteY2" fmla="*/ 0 h 6858000"/>
              <a:gd name="connsiteX3" fmla="*/ 1618548 w 8227739"/>
              <a:gd name="connsiteY3" fmla="*/ 0 h 6858000"/>
              <a:gd name="connsiteX4" fmla="*/ 1646238 w 8227739"/>
              <a:gd name="connsiteY4" fmla="*/ 0 h 6858000"/>
              <a:gd name="connsiteX5" fmla="*/ 2660776 w 8227739"/>
              <a:gd name="connsiteY5" fmla="*/ 0 h 6858000"/>
              <a:gd name="connsiteX6" fmla="*/ 2924839 w 8227739"/>
              <a:gd name="connsiteY6" fmla="*/ 0 h 6858000"/>
              <a:gd name="connsiteX7" fmla="*/ 3169920 w 8227739"/>
              <a:gd name="connsiteY7" fmla="*/ 0 h 6858000"/>
              <a:gd name="connsiteX8" fmla="*/ 3934086 w 8227739"/>
              <a:gd name="connsiteY8" fmla="*/ 0 h 6858000"/>
              <a:gd name="connsiteX9" fmla="*/ 3995987 w 8227739"/>
              <a:gd name="connsiteY9" fmla="*/ 0 h 6858000"/>
              <a:gd name="connsiteX10" fmla="*/ 4759548 w 8227739"/>
              <a:gd name="connsiteY10" fmla="*/ 0 h 6858000"/>
              <a:gd name="connsiteX11" fmla="*/ 4788468 w 8227739"/>
              <a:gd name="connsiteY11" fmla="*/ 0 h 6858000"/>
              <a:gd name="connsiteX12" fmla="*/ 4816158 w 8227739"/>
              <a:gd name="connsiteY12" fmla="*/ 0 h 6858000"/>
              <a:gd name="connsiteX13" fmla="*/ 5830696 w 8227739"/>
              <a:gd name="connsiteY13" fmla="*/ 0 h 6858000"/>
              <a:gd name="connsiteX14" fmla="*/ 6094759 w 8227739"/>
              <a:gd name="connsiteY14" fmla="*/ 0 h 6858000"/>
              <a:gd name="connsiteX15" fmla="*/ 7165907 w 8227739"/>
              <a:gd name="connsiteY15" fmla="*/ 0 h 6858000"/>
              <a:gd name="connsiteX16" fmla="*/ 8227739 w 8227739"/>
              <a:gd name="connsiteY16" fmla="*/ 3429001 h 6858000"/>
              <a:gd name="connsiteX17" fmla="*/ 7165907 w 8227739"/>
              <a:gd name="connsiteY17" fmla="*/ 6858000 h 6858000"/>
              <a:gd name="connsiteX18" fmla="*/ 6094759 w 8227739"/>
              <a:gd name="connsiteY18" fmla="*/ 6858000 h 6858000"/>
              <a:gd name="connsiteX19" fmla="*/ 5830696 w 8227739"/>
              <a:gd name="connsiteY19" fmla="*/ 6858000 h 6858000"/>
              <a:gd name="connsiteX20" fmla="*/ 4816158 w 8227739"/>
              <a:gd name="connsiteY20" fmla="*/ 6858000 h 6858000"/>
              <a:gd name="connsiteX21" fmla="*/ 4788468 w 8227739"/>
              <a:gd name="connsiteY21" fmla="*/ 6858000 h 6858000"/>
              <a:gd name="connsiteX22" fmla="*/ 4759548 w 8227739"/>
              <a:gd name="connsiteY22" fmla="*/ 6858000 h 6858000"/>
              <a:gd name="connsiteX23" fmla="*/ 3995987 w 8227739"/>
              <a:gd name="connsiteY23" fmla="*/ 6858000 h 6858000"/>
              <a:gd name="connsiteX24" fmla="*/ 3934086 w 8227739"/>
              <a:gd name="connsiteY24" fmla="*/ 6858000 h 6858000"/>
              <a:gd name="connsiteX25" fmla="*/ 3169920 w 8227739"/>
              <a:gd name="connsiteY25" fmla="*/ 6858000 h 6858000"/>
              <a:gd name="connsiteX26" fmla="*/ 2924839 w 8227739"/>
              <a:gd name="connsiteY26" fmla="*/ 6858000 h 6858000"/>
              <a:gd name="connsiteX27" fmla="*/ 2660776 w 8227739"/>
              <a:gd name="connsiteY27" fmla="*/ 6858000 h 6858000"/>
              <a:gd name="connsiteX28" fmla="*/ 1646238 w 8227739"/>
              <a:gd name="connsiteY28" fmla="*/ 6858000 h 6858000"/>
              <a:gd name="connsiteX29" fmla="*/ 1618548 w 8227739"/>
              <a:gd name="connsiteY29" fmla="*/ 6858000 h 6858000"/>
              <a:gd name="connsiteX30" fmla="*/ 1589628 w 8227739"/>
              <a:gd name="connsiteY30" fmla="*/ 6858000 h 6858000"/>
              <a:gd name="connsiteX31" fmla="*/ 764166 w 8227739"/>
              <a:gd name="connsiteY31" fmla="*/ 6858000 h 6858000"/>
              <a:gd name="connsiteX32" fmla="*/ 0 w 8227739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773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169920" y="0"/>
                </a:lnTo>
                <a:lnTo>
                  <a:pt x="3934086" y="0"/>
                </a:lnTo>
                <a:lnTo>
                  <a:pt x="3995987" y="0"/>
                </a:lnTo>
                <a:lnTo>
                  <a:pt x="4759548" y="0"/>
                </a:lnTo>
                <a:lnTo>
                  <a:pt x="4788468" y="0"/>
                </a:lnTo>
                <a:lnTo>
                  <a:pt x="4816158" y="0"/>
                </a:lnTo>
                <a:lnTo>
                  <a:pt x="5830696" y="0"/>
                </a:lnTo>
                <a:lnTo>
                  <a:pt x="6094759" y="0"/>
                </a:lnTo>
                <a:lnTo>
                  <a:pt x="7165907" y="0"/>
                </a:lnTo>
                <a:lnTo>
                  <a:pt x="8227739" y="3429001"/>
                </a:lnTo>
                <a:lnTo>
                  <a:pt x="7165907" y="6858000"/>
                </a:lnTo>
                <a:lnTo>
                  <a:pt x="6094759" y="6858000"/>
                </a:lnTo>
                <a:lnTo>
                  <a:pt x="5830696" y="6858000"/>
                </a:lnTo>
                <a:lnTo>
                  <a:pt x="4816158" y="6858000"/>
                </a:lnTo>
                <a:lnTo>
                  <a:pt x="4788468" y="6858000"/>
                </a:lnTo>
                <a:lnTo>
                  <a:pt x="4759548" y="6858000"/>
                </a:lnTo>
                <a:lnTo>
                  <a:pt x="3995987" y="6858000"/>
                </a:lnTo>
                <a:lnTo>
                  <a:pt x="3934086" y="6858000"/>
                </a:lnTo>
                <a:lnTo>
                  <a:pt x="3169920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0"/>
            <a:ext cx="1473997" cy="6858000"/>
          </a:xfrm>
          <a:custGeom>
            <a:avLst/>
            <a:gdLst>
              <a:gd name="connsiteX0" fmla="*/ 0 w 1473997"/>
              <a:gd name="connsiteY0" fmla="*/ 0 h 6858000"/>
              <a:gd name="connsiteX1" fmla="*/ 412165 w 1473997"/>
              <a:gd name="connsiteY1" fmla="*/ 0 h 6858000"/>
              <a:gd name="connsiteX2" fmla="*/ 1473997 w 1473997"/>
              <a:gd name="connsiteY2" fmla="*/ 3429001 h 6858000"/>
              <a:gd name="connsiteX3" fmla="*/ 412165 w 1473997"/>
              <a:gd name="connsiteY3" fmla="*/ 6858000 h 6858000"/>
              <a:gd name="connsiteX4" fmla="*/ 0 w 147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7" h="685800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41944" y="1723290"/>
            <a:ext cx="6931038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1944" y="3552090"/>
            <a:ext cx="6931037" cy="11647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9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204194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204194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204194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204194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50157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8227739" cy="6858000"/>
          </a:xfrm>
          <a:custGeom>
            <a:avLst/>
            <a:gdLst>
              <a:gd name="connsiteX0" fmla="*/ 0 w 8227739"/>
              <a:gd name="connsiteY0" fmla="*/ 0 h 6858000"/>
              <a:gd name="connsiteX1" fmla="*/ 764166 w 8227739"/>
              <a:gd name="connsiteY1" fmla="*/ 0 h 6858000"/>
              <a:gd name="connsiteX2" fmla="*/ 1589628 w 8227739"/>
              <a:gd name="connsiteY2" fmla="*/ 0 h 6858000"/>
              <a:gd name="connsiteX3" fmla="*/ 1618548 w 8227739"/>
              <a:gd name="connsiteY3" fmla="*/ 0 h 6858000"/>
              <a:gd name="connsiteX4" fmla="*/ 1646238 w 8227739"/>
              <a:gd name="connsiteY4" fmla="*/ 0 h 6858000"/>
              <a:gd name="connsiteX5" fmla="*/ 2660776 w 8227739"/>
              <a:gd name="connsiteY5" fmla="*/ 0 h 6858000"/>
              <a:gd name="connsiteX6" fmla="*/ 2924839 w 8227739"/>
              <a:gd name="connsiteY6" fmla="*/ 0 h 6858000"/>
              <a:gd name="connsiteX7" fmla="*/ 3169920 w 8227739"/>
              <a:gd name="connsiteY7" fmla="*/ 0 h 6858000"/>
              <a:gd name="connsiteX8" fmla="*/ 3934086 w 8227739"/>
              <a:gd name="connsiteY8" fmla="*/ 0 h 6858000"/>
              <a:gd name="connsiteX9" fmla="*/ 3995987 w 8227739"/>
              <a:gd name="connsiteY9" fmla="*/ 0 h 6858000"/>
              <a:gd name="connsiteX10" fmla="*/ 4759548 w 8227739"/>
              <a:gd name="connsiteY10" fmla="*/ 0 h 6858000"/>
              <a:gd name="connsiteX11" fmla="*/ 4788468 w 8227739"/>
              <a:gd name="connsiteY11" fmla="*/ 0 h 6858000"/>
              <a:gd name="connsiteX12" fmla="*/ 4816158 w 8227739"/>
              <a:gd name="connsiteY12" fmla="*/ 0 h 6858000"/>
              <a:gd name="connsiteX13" fmla="*/ 5830696 w 8227739"/>
              <a:gd name="connsiteY13" fmla="*/ 0 h 6858000"/>
              <a:gd name="connsiteX14" fmla="*/ 6094759 w 8227739"/>
              <a:gd name="connsiteY14" fmla="*/ 0 h 6858000"/>
              <a:gd name="connsiteX15" fmla="*/ 7165907 w 8227739"/>
              <a:gd name="connsiteY15" fmla="*/ 0 h 6858000"/>
              <a:gd name="connsiteX16" fmla="*/ 8227739 w 8227739"/>
              <a:gd name="connsiteY16" fmla="*/ 3429001 h 6858000"/>
              <a:gd name="connsiteX17" fmla="*/ 7165907 w 8227739"/>
              <a:gd name="connsiteY17" fmla="*/ 6858000 h 6858000"/>
              <a:gd name="connsiteX18" fmla="*/ 6094759 w 8227739"/>
              <a:gd name="connsiteY18" fmla="*/ 6858000 h 6858000"/>
              <a:gd name="connsiteX19" fmla="*/ 5830696 w 8227739"/>
              <a:gd name="connsiteY19" fmla="*/ 6858000 h 6858000"/>
              <a:gd name="connsiteX20" fmla="*/ 4816158 w 8227739"/>
              <a:gd name="connsiteY20" fmla="*/ 6858000 h 6858000"/>
              <a:gd name="connsiteX21" fmla="*/ 4788468 w 8227739"/>
              <a:gd name="connsiteY21" fmla="*/ 6858000 h 6858000"/>
              <a:gd name="connsiteX22" fmla="*/ 4759548 w 8227739"/>
              <a:gd name="connsiteY22" fmla="*/ 6858000 h 6858000"/>
              <a:gd name="connsiteX23" fmla="*/ 3995987 w 8227739"/>
              <a:gd name="connsiteY23" fmla="*/ 6858000 h 6858000"/>
              <a:gd name="connsiteX24" fmla="*/ 3934086 w 8227739"/>
              <a:gd name="connsiteY24" fmla="*/ 6858000 h 6858000"/>
              <a:gd name="connsiteX25" fmla="*/ 3169920 w 8227739"/>
              <a:gd name="connsiteY25" fmla="*/ 6858000 h 6858000"/>
              <a:gd name="connsiteX26" fmla="*/ 2924839 w 8227739"/>
              <a:gd name="connsiteY26" fmla="*/ 6858000 h 6858000"/>
              <a:gd name="connsiteX27" fmla="*/ 2660776 w 8227739"/>
              <a:gd name="connsiteY27" fmla="*/ 6858000 h 6858000"/>
              <a:gd name="connsiteX28" fmla="*/ 1646238 w 8227739"/>
              <a:gd name="connsiteY28" fmla="*/ 6858000 h 6858000"/>
              <a:gd name="connsiteX29" fmla="*/ 1618548 w 8227739"/>
              <a:gd name="connsiteY29" fmla="*/ 6858000 h 6858000"/>
              <a:gd name="connsiteX30" fmla="*/ 1589628 w 8227739"/>
              <a:gd name="connsiteY30" fmla="*/ 6858000 h 6858000"/>
              <a:gd name="connsiteX31" fmla="*/ 764166 w 8227739"/>
              <a:gd name="connsiteY31" fmla="*/ 6858000 h 6858000"/>
              <a:gd name="connsiteX32" fmla="*/ 0 w 8227739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773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169920" y="0"/>
                </a:lnTo>
                <a:lnTo>
                  <a:pt x="3934086" y="0"/>
                </a:lnTo>
                <a:lnTo>
                  <a:pt x="3995987" y="0"/>
                </a:lnTo>
                <a:lnTo>
                  <a:pt x="4759548" y="0"/>
                </a:lnTo>
                <a:lnTo>
                  <a:pt x="4788468" y="0"/>
                </a:lnTo>
                <a:lnTo>
                  <a:pt x="4816158" y="0"/>
                </a:lnTo>
                <a:lnTo>
                  <a:pt x="5830696" y="0"/>
                </a:lnTo>
                <a:lnTo>
                  <a:pt x="6094759" y="0"/>
                </a:lnTo>
                <a:lnTo>
                  <a:pt x="7165907" y="0"/>
                </a:lnTo>
                <a:lnTo>
                  <a:pt x="8227739" y="3429001"/>
                </a:lnTo>
                <a:lnTo>
                  <a:pt x="7165907" y="6858000"/>
                </a:lnTo>
                <a:lnTo>
                  <a:pt x="6094759" y="6858000"/>
                </a:lnTo>
                <a:lnTo>
                  <a:pt x="5830696" y="6858000"/>
                </a:lnTo>
                <a:lnTo>
                  <a:pt x="4816158" y="6858000"/>
                </a:lnTo>
                <a:lnTo>
                  <a:pt x="4788468" y="6858000"/>
                </a:lnTo>
                <a:lnTo>
                  <a:pt x="4759548" y="6858000"/>
                </a:lnTo>
                <a:lnTo>
                  <a:pt x="3995987" y="6858000"/>
                </a:lnTo>
                <a:lnTo>
                  <a:pt x="3934086" y="6858000"/>
                </a:lnTo>
                <a:lnTo>
                  <a:pt x="3169920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822960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defRPr sz="1800"/>
            </a:lvl1pPr>
            <a:lvl2pPr marL="522288" indent="-234950">
              <a:buFont typeface="Arial" charset="0"/>
              <a:buChar char="•"/>
              <a:tabLst/>
              <a:defRPr sz="1600"/>
            </a:lvl2pPr>
            <a:lvl3pPr marL="863600" indent="-234950">
              <a:tabLst/>
              <a:defRPr sz="1600"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41445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754880" y="2743200"/>
            <a:ext cx="3931920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517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1532467"/>
            <a:ext cx="8229600" cy="113453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SzPct val="100000"/>
              <a:buFontTx/>
              <a:buNone/>
              <a:defRPr b="1"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82880" tIns="182880" rIns="182880" bIns="182880" anchor="ctr" anchorCtr="0">
            <a:noAutofit/>
          </a:bodyPr>
          <a:lstStyle>
            <a:lvl1pPr marL="0" indent="0">
              <a:spcBef>
                <a:spcPts val="1200"/>
              </a:spcBef>
              <a:buSzPct val="120000"/>
              <a:buFontTx/>
              <a:buNone/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287338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2pPr>
            <a:lvl3pPr marL="628650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3pPr>
            <a:lvl4pPr marL="981075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938"/>
            <a:ext cx="4419600" cy="394229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593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8263" y="2039937"/>
            <a:ext cx="3538537" cy="19986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8264" y="4191000"/>
            <a:ext cx="1642003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51133" y="4191000"/>
            <a:ext cx="1735667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id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017432" y="0"/>
            <a:ext cx="5126568" cy="6858000"/>
          </a:xfrm>
          <a:custGeom>
            <a:avLst/>
            <a:gdLst>
              <a:gd name="connsiteX0" fmla="*/ 0 w 5126568"/>
              <a:gd name="connsiteY0" fmla="*/ 0 h 6858000"/>
              <a:gd name="connsiteX1" fmla="*/ 2535768 w 5126568"/>
              <a:gd name="connsiteY1" fmla="*/ 0 h 6858000"/>
              <a:gd name="connsiteX2" fmla="*/ 4114800 w 5126568"/>
              <a:gd name="connsiteY2" fmla="*/ 0 h 6858000"/>
              <a:gd name="connsiteX3" fmla="*/ 5126568 w 5126568"/>
              <a:gd name="connsiteY3" fmla="*/ 0 h 6858000"/>
              <a:gd name="connsiteX4" fmla="*/ 5126568 w 5126568"/>
              <a:gd name="connsiteY4" fmla="*/ 6858000 h 6858000"/>
              <a:gd name="connsiteX5" fmla="*/ 4114800 w 5126568"/>
              <a:gd name="connsiteY5" fmla="*/ 6858000 h 6858000"/>
              <a:gd name="connsiteX6" fmla="*/ 2535768 w 5126568"/>
              <a:gd name="connsiteY6" fmla="*/ 6858000 h 6858000"/>
              <a:gd name="connsiteX7" fmla="*/ 0 w 5126568"/>
              <a:gd name="connsiteY7" fmla="*/ 6858000 h 6858000"/>
              <a:gd name="connsiteX8" fmla="*/ 1061832 w 5126568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568" h="6858000">
                <a:moveTo>
                  <a:pt x="0" y="0"/>
                </a:moveTo>
                <a:lnTo>
                  <a:pt x="2535768" y="0"/>
                </a:lnTo>
                <a:lnTo>
                  <a:pt x="4114800" y="0"/>
                </a:lnTo>
                <a:lnTo>
                  <a:pt x="5126568" y="0"/>
                </a:lnTo>
                <a:lnTo>
                  <a:pt x="5126568" y="6858000"/>
                </a:lnTo>
                <a:lnTo>
                  <a:pt x="4114800" y="6858000"/>
                </a:lnTo>
                <a:lnTo>
                  <a:pt x="2535768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3941445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35814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40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822960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defRPr sz="1800"/>
            </a:lvl1pPr>
            <a:lvl2pPr marL="522288" indent="-234950">
              <a:buFont typeface="Arial" charset="0"/>
              <a:buChar char="•"/>
              <a:tabLst/>
              <a:defRPr sz="1600"/>
            </a:lvl2pPr>
            <a:lvl3pPr marL="863600" indent="-234950">
              <a:tabLst/>
              <a:defRPr sz="1600"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arr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929614" y="0"/>
            <a:ext cx="2214386" cy="6858000"/>
          </a:xfrm>
          <a:custGeom>
            <a:avLst/>
            <a:gdLst>
              <a:gd name="connsiteX0" fmla="*/ 0 w 2214386"/>
              <a:gd name="connsiteY0" fmla="*/ 0 h 6858000"/>
              <a:gd name="connsiteX1" fmla="*/ 2214386 w 2214386"/>
              <a:gd name="connsiteY1" fmla="*/ 0 h 6858000"/>
              <a:gd name="connsiteX2" fmla="*/ 2214386 w 2214386"/>
              <a:gd name="connsiteY2" fmla="*/ 6858000 h 6858000"/>
              <a:gd name="connsiteX3" fmla="*/ 0 w 2214386"/>
              <a:gd name="connsiteY3" fmla="*/ 6858000 h 6858000"/>
              <a:gd name="connsiteX4" fmla="*/ 1061832 w 2214386"/>
              <a:gd name="connsiteY4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386" h="6858000">
                <a:moveTo>
                  <a:pt x="0" y="0"/>
                </a:moveTo>
                <a:lnTo>
                  <a:pt x="2214386" y="0"/>
                </a:lnTo>
                <a:lnTo>
                  <a:pt x="2214386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6236566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6236566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6236566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2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Re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6371"/>
            <a:ext cx="8229600" cy="1021541"/>
          </a:xfrm>
        </p:spPr>
        <p:txBody>
          <a:bodyPr anchor="ctr"/>
          <a:lstStyle>
            <a:lvl1pPr algn="ctr">
              <a:defRPr sz="8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Re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95580" y="0"/>
            <a:ext cx="2670586" cy="6858000"/>
          </a:xfrm>
          <a:custGeom>
            <a:avLst/>
            <a:gdLst>
              <a:gd name="connsiteX0" fmla="*/ 0 w 2670586"/>
              <a:gd name="connsiteY0" fmla="*/ 0 h 6858000"/>
              <a:gd name="connsiteX1" fmla="*/ 263095 w 2670586"/>
              <a:gd name="connsiteY1" fmla="*/ 0 h 6858000"/>
              <a:gd name="connsiteX2" fmla="*/ 273543 w 2670586"/>
              <a:gd name="connsiteY2" fmla="*/ 0 h 6858000"/>
              <a:gd name="connsiteX3" fmla="*/ 537606 w 2670586"/>
              <a:gd name="connsiteY3" fmla="*/ 0 h 6858000"/>
              <a:gd name="connsiteX4" fmla="*/ 1608754 w 2670586"/>
              <a:gd name="connsiteY4" fmla="*/ 0 h 6858000"/>
              <a:gd name="connsiteX5" fmla="*/ 2670586 w 2670586"/>
              <a:gd name="connsiteY5" fmla="*/ 3429001 h 6858000"/>
              <a:gd name="connsiteX6" fmla="*/ 1608754 w 2670586"/>
              <a:gd name="connsiteY6" fmla="*/ 6858000 h 6858000"/>
              <a:gd name="connsiteX7" fmla="*/ 537606 w 2670586"/>
              <a:gd name="connsiteY7" fmla="*/ 6858000 h 6858000"/>
              <a:gd name="connsiteX8" fmla="*/ 273543 w 2670586"/>
              <a:gd name="connsiteY8" fmla="*/ 6858000 h 6858000"/>
              <a:gd name="connsiteX9" fmla="*/ 263095 w 2670586"/>
              <a:gd name="connsiteY9" fmla="*/ 6858000 h 6858000"/>
              <a:gd name="connsiteX10" fmla="*/ 0 w 267058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86" h="685800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</p:spPr>
        <p:txBody>
          <a:bodyPr anchor="t"/>
          <a:lstStyle>
            <a:lvl1pPr algn="ctr">
              <a:lnSpc>
                <a:spcPct val="90000"/>
              </a:lnSpc>
              <a:defRPr sz="8000" b="1" i="1" cap="none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5074920" cy="6873240"/>
          </a:xfrm>
          <a:custGeom>
            <a:avLst/>
            <a:gdLst>
              <a:gd name="connsiteX0" fmla="*/ 0 w 4008120"/>
              <a:gd name="connsiteY0" fmla="*/ 0 h 6858000"/>
              <a:gd name="connsiteX1" fmla="*/ 2004060 w 4008120"/>
              <a:gd name="connsiteY1" fmla="*/ 0 h 6858000"/>
              <a:gd name="connsiteX2" fmla="*/ 4008120 w 4008120"/>
              <a:gd name="connsiteY2" fmla="*/ 3429000 h 6858000"/>
              <a:gd name="connsiteX3" fmla="*/ 2004060 w 4008120"/>
              <a:gd name="connsiteY3" fmla="*/ 6858000 h 6858000"/>
              <a:gd name="connsiteX4" fmla="*/ 0 w 4008120"/>
              <a:gd name="connsiteY4" fmla="*/ 6858000 h 6858000"/>
              <a:gd name="connsiteX5" fmla="*/ 0 w 4008120"/>
              <a:gd name="connsiteY5" fmla="*/ 0 h 6858000"/>
              <a:gd name="connsiteX0" fmla="*/ 0 w 5074920"/>
              <a:gd name="connsiteY0" fmla="*/ 0 h 6858000"/>
              <a:gd name="connsiteX1" fmla="*/ 2004060 w 5074920"/>
              <a:gd name="connsiteY1" fmla="*/ 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58000"/>
              <a:gd name="connsiteX1" fmla="*/ 4015740 w 5074920"/>
              <a:gd name="connsiteY1" fmla="*/ 1524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73240"/>
              <a:gd name="connsiteX1" fmla="*/ 4015740 w 5074920"/>
              <a:gd name="connsiteY1" fmla="*/ 15240 h 6873240"/>
              <a:gd name="connsiteX2" fmla="*/ 5074920 w 5074920"/>
              <a:gd name="connsiteY2" fmla="*/ 3444240 h 6873240"/>
              <a:gd name="connsiteX3" fmla="*/ 4015740 w 5074920"/>
              <a:gd name="connsiteY3" fmla="*/ 6873240 h 6873240"/>
              <a:gd name="connsiteX4" fmla="*/ 0 w 5074920"/>
              <a:gd name="connsiteY4" fmla="*/ 6858000 h 6873240"/>
              <a:gd name="connsiteX5" fmla="*/ 0 w 5074920"/>
              <a:gd name="connsiteY5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4920" h="687324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MCbrand_Logo_Vertical_PMS_186_P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35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057819" cy="6858000"/>
          </a:xfrm>
          <a:custGeom>
            <a:avLst/>
            <a:gdLst>
              <a:gd name="connsiteX0" fmla="*/ 0 w 5057819"/>
              <a:gd name="connsiteY0" fmla="*/ 0 h 6858000"/>
              <a:gd name="connsiteX1" fmla="*/ 764166 w 5057819"/>
              <a:gd name="connsiteY1" fmla="*/ 0 h 6858000"/>
              <a:gd name="connsiteX2" fmla="*/ 1589628 w 5057819"/>
              <a:gd name="connsiteY2" fmla="*/ 0 h 6858000"/>
              <a:gd name="connsiteX3" fmla="*/ 1618548 w 5057819"/>
              <a:gd name="connsiteY3" fmla="*/ 0 h 6858000"/>
              <a:gd name="connsiteX4" fmla="*/ 1646238 w 5057819"/>
              <a:gd name="connsiteY4" fmla="*/ 0 h 6858000"/>
              <a:gd name="connsiteX5" fmla="*/ 2660776 w 5057819"/>
              <a:gd name="connsiteY5" fmla="*/ 0 h 6858000"/>
              <a:gd name="connsiteX6" fmla="*/ 2924839 w 5057819"/>
              <a:gd name="connsiteY6" fmla="*/ 0 h 6858000"/>
              <a:gd name="connsiteX7" fmla="*/ 3995987 w 5057819"/>
              <a:gd name="connsiteY7" fmla="*/ 0 h 6858000"/>
              <a:gd name="connsiteX8" fmla="*/ 5057819 w 5057819"/>
              <a:gd name="connsiteY8" fmla="*/ 3429001 h 6858000"/>
              <a:gd name="connsiteX9" fmla="*/ 3995987 w 5057819"/>
              <a:gd name="connsiteY9" fmla="*/ 6858000 h 6858000"/>
              <a:gd name="connsiteX10" fmla="*/ 2924839 w 5057819"/>
              <a:gd name="connsiteY10" fmla="*/ 6858000 h 6858000"/>
              <a:gd name="connsiteX11" fmla="*/ 2660776 w 5057819"/>
              <a:gd name="connsiteY11" fmla="*/ 6858000 h 6858000"/>
              <a:gd name="connsiteX12" fmla="*/ 1646238 w 5057819"/>
              <a:gd name="connsiteY12" fmla="*/ 6858000 h 6858000"/>
              <a:gd name="connsiteX13" fmla="*/ 1618548 w 5057819"/>
              <a:gd name="connsiteY13" fmla="*/ 6858000 h 6858000"/>
              <a:gd name="connsiteX14" fmla="*/ 1589628 w 5057819"/>
              <a:gd name="connsiteY14" fmla="*/ 6858000 h 6858000"/>
              <a:gd name="connsiteX15" fmla="*/ 764166 w 5057819"/>
              <a:gd name="connsiteY15" fmla="*/ 6858000 h 6858000"/>
              <a:gd name="connsiteX16" fmla="*/ 0 w 505781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781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995987" y="0"/>
                </a:lnTo>
                <a:lnTo>
                  <a:pt x="5057819" y="3429001"/>
                </a:lnTo>
                <a:lnTo>
                  <a:pt x="3995987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Picture 5" descr="MCbrand_Logo_Vertical_PMS_186_P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58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1665625" y="2132472"/>
            <a:ext cx="6659226" cy="159385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2473"/>
            <a:ext cx="552450" cy="1593850"/>
          </a:xfrm>
          <a:prstGeom prst="rect">
            <a:avLst/>
          </a:prstGeom>
        </p:spPr>
      </p:pic>
      <p:sp>
        <p:nvSpPr>
          <p:cNvPr id="15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1665625" y="3886200"/>
            <a:ext cx="6659226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100" baseline="0">
                <a:solidFill>
                  <a:srgbClr val="96979B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Attribution here</a:t>
            </a:r>
            <a:endParaRPr lang="en-US" dirty="0"/>
          </a:p>
        </p:txBody>
      </p:sp>
      <p:pic>
        <p:nvPicPr>
          <p:cNvPr id="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2335670"/>
            <a:ext cx="381898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665625" y="762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665625" y="4191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4191000"/>
            <a:ext cx="381898" cy="1101797"/>
          </a:xfrm>
          <a:prstGeom prst="rect">
            <a:avLst/>
          </a:prstGeom>
        </p:spPr>
      </p:pic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705" r:id="rId3"/>
    <p:sldLayoutId id="2147483688" r:id="rId4"/>
    <p:sldLayoutId id="2147483675" r:id="rId5"/>
    <p:sldLayoutId id="2147483694" r:id="rId6"/>
    <p:sldLayoutId id="2147483671" r:id="rId7"/>
    <p:sldLayoutId id="2147483692" r:id="rId8"/>
    <p:sldLayoutId id="2147483693" r:id="rId9"/>
    <p:sldLayoutId id="2147483649" r:id="rId10"/>
    <p:sldLayoutId id="2147483689" r:id="rId11"/>
    <p:sldLayoutId id="2147483690" r:id="rId12"/>
    <p:sldLayoutId id="2147483691" r:id="rId13"/>
    <p:sldLayoutId id="2147483696" r:id="rId14"/>
    <p:sldLayoutId id="2147483704" r:id="rId15"/>
    <p:sldLayoutId id="2147483676" r:id="rId16"/>
    <p:sldLayoutId id="2147483703" r:id="rId17"/>
    <p:sldLayoutId id="2147483699" r:id="rId18"/>
    <p:sldLayoutId id="2147483698" r:id="rId19"/>
    <p:sldLayoutId id="2147483697" r:id="rId20"/>
    <p:sldLayoutId id="2147483700" r:id="rId21"/>
    <p:sldLayoutId id="2147483701" r:id="rId2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 cap="none" spc="100" baseline="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SzPct val="100000"/>
        <a:buFontTx/>
        <a:buBlip>
          <a:blip r:embed="rId24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566738" algn="l" defTabSz="457200" rtl="0" eaLnBrk="1" latinLnBrk="0" hangingPunct="1">
        <a:spcBef>
          <a:spcPts val="600"/>
        </a:spcBef>
        <a:buFont typeface="Arial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12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58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orient="horz" pos="447" userDrawn="1">
          <p15:clr>
            <a:srgbClr val="F26B43"/>
          </p15:clr>
        </p15:guide>
        <p15:guide id="10" orient="horz" pos="1152" userDrawn="1">
          <p15:clr>
            <a:srgbClr val="F26B43"/>
          </p15:clr>
        </p15:guide>
        <p15:guide id="11" orient="horz" pos="1410" userDrawn="1">
          <p15:clr>
            <a:srgbClr val="F26B43"/>
          </p15:clr>
        </p15:guide>
        <p15:guide id="12" pos="1519" userDrawn="1">
          <p15:clr>
            <a:srgbClr val="F26B43"/>
          </p15:clr>
        </p15:guide>
        <p15:guide id="13" pos="1110" userDrawn="1">
          <p15:clr>
            <a:srgbClr val="F26B43"/>
          </p15:clr>
        </p15:guide>
        <p15:guide id="14" orient="horz" pos="3147" userDrawn="1">
          <p15:clr>
            <a:srgbClr val="F26B43"/>
          </p15:clr>
        </p15:guide>
        <p15:guide id="15" pos="993" userDrawn="1">
          <p15:clr>
            <a:srgbClr val="F26B43"/>
          </p15:clr>
        </p15:guide>
        <p15:guide id="16" orient="horz" pos="1803" userDrawn="1">
          <p15:clr>
            <a:srgbClr val="F26B43"/>
          </p15:clr>
        </p15:guide>
        <p15:guide id="17" orient="horz" pos="504" userDrawn="1">
          <p15:clr>
            <a:srgbClr val="F26B43"/>
          </p15:clr>
        </p15:guide>
        <p15:guide id="18" orient="horz" pos="1285" userDrawn="1">
          <p15:clr>
            <a:srgbClr val="F26B43"/>
          </p15:clr>
        </p15:guide>
        <p15:guide id="19" pos="2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D59E-B10C-44D2-B892-C01A2A80769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F179-6BAE-4BB7-B1EC-739689433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598C-8EF5-4EE9-A8D7-E656E3B19EC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CFDD-AD99-47A8-9977-9AC11CCB1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7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 cap="none" spc="100" baseline="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SzPct val="100000"/>
        <a:buFontTx/>
        <a:buBlip>
          <a:blip r:embed="rId22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566738" algn="l" defTabSz="457200" rtl="0" eaLnBrk="1" latinLnBrk="0" hangingPunct="1">
        <a:spcBef>
          <a:spcPts val="600"/>
        </a:spcBef>
        <a:buFont typeface="Arial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12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58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orient="horz" pos="447" userDrawn="1">
          <p15:clr>
            <a:srgbClr val="F26B43"/>
          </p15:clr>
        </p15:guide>
        <p15:guide id="10" orient="horz" pos="1152" userDrawn="1">
          <p15:clr>
            <a:srgbClr val="F26B43"/>
          </p15:clr>
        </p15:guide>
        <p15:guide id="11" orient="horz" pos="1410" userDrawn="1">
          <p15:clr>
            <a:srgbClr val="F26B43"/>
          </p15:clr>
        </p15:guide>
        <p15:guide id="12" pos="1519" userDrawn="1">
          <p15:clr>
            <a:srgbClr val="F26B43"/>
          </p15:clr>
        </p15:guide>
        <p15:guide id="13" pos="1110" userDrawn="1">
          <p15:clr>
            <a:srgbClr val="F26B43"/>
          </p15:clr>
        </p15:guide>
        <p15:guide id="14" orient="horz" pos="3147" userDrawn="1">
          <p15:clr>
            <a:srgbClr val="F26B43"/>
          </p15:clr>
        </p15:guide>
        <p15:guide id="15" pos="993" userDrawn="1">
          <p15:clr>
            <a:srgbClr val="F26B43"/>
          </p15:clr>
        </p15:guide>
        <p15:guide id="16" orient="horz" pos="1803" userDrawn="1">
          <p15:clr>
            <a:srgbClr val="F26B43"/>
          </p15:clr>
        </p15:guide>
        <p15:guide id="17" orient="horz" pos="504" userDrawn="1">
          <p15:clr>
            <a:srgbClr val="F26B43"/>
          </p15:clr>
        </p15:guide>
        <p15:guide id="18" orient="horz" pos="1285" userDrawn="1">
          <p15:clr>
            <a:srgbClr val="F26B43"/>
          </p15:clr>
        </p15:guide>
        <p15:guide id="19" pos="254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3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 cap="none" spc="100" baseline="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SzPct val="100000"/>
        <a:buFontTx/>
        <a:buBlip>
          <a:blip r:embed="rId22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566738" algn="l" defTabSz="457200" rtl="0" eaLnBrk="1" latinLnBrk="0" hangingPunct="1">
        <a:spcBef>
          <a:spcPts val="600"/>
        </a:spcBef>
        <a:buFont typeface="Arial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12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58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orient="horz" pos="447" userDrawn="1">
          <p15:clr>
            <a:srgbClr val="F26B43"/>
          </p15:clr>
        </p15:guide>
        <p15:guide id="10" orient="horz" pos="1152" userDrawn="1">
          <p15:clr>
            <a:srgbClr val="F26B43"/>
          </p15:clr>
        </p15:guide>
        <p15:guide id="11" orient="horz" pos="1410" userDrawn="1">
          <p15:clr>
            <a:srgbClr val="F26B43"/>
          </p15:clr>
        </p15:guide>
        <p15:guide id="12" pos="1519" userDrawn="1">
          <p15:clr>
            <a:srgbClr val="F26B43"/>
          </p15:clr>
        </p15:guide>
        <p15:guide id="13" pos="1110" userDrawn="1">
          <p15:clr>
            <a:srgbClr val="F26B43"/>
          </p15:clr>
        </p15:guide>
        <p15:guide id="14" orient="horz" pos="3147" userDrawn="1">
          <p15:clr>
            <a:srgbClr val="F26B43"/>
          </p15:clr>
        </p15:guide>
        <p15:guide id="15" pos="993" userDrawn="1">
          <p15:clr>
            <a:srgbClr val="F26B43"/>
          </p15:clr>
        </p15:guide>
        <p15:guide id="16" orient="horz" pos="1803" userDrawn="1">
          <p15:clr>
            <a:srgbClr val="F26B43"/>
          </p15:clr>
        </p15:guide>
        <p15:guide id="17" orient="horz" pos="504" userDrawn="1">
          <p15:clr>
            <a:srgbClr val="F26B43"/>
          </p15:clr>
        </p15:guide>
        <p15:guide id="18" orient="horz" pos="1285" userDrawn="1">
          <p15:clr>
            <a:srgbClr val="F26B43"/>
          </p15:clr>
        </p15:guide>
        <p15:guide id="19" pos="2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50520" y="1768474"/>
            <a:ext cx="8344218" cy="473138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  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31825"/>
            <a:ext cx="8388350" cy="514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l">
              <a:buNone/>
            </a:pPr>
            <a:r>
              <a:rPr lang="en-US" altLang="en-US" sz="2000" b="1" dirty="0" smtClean="0">
                <a:solidFill>
                  <a:schemeClr val="bg2"/>
                </a:solidFill>
              </a:rPr>
              <a:t>           KEY LESSONS LEARNT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0086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 Collaboration with other agencies ensures access to services for adolescent’s </a:t>
            </a:r>
            <a:r>
              <a:rPr lang="en-US" dirty="0" smtClean="0">
                <a:solidFill>
                  <a:srgbClr val="4C515A"/>
                </a:solidFill>
              </a:rPr>
              <a:t>e.g. </a:t>
            </a:r>
            <a:r>
              <a:rPr lang="en-US" dirty="0">
                <a:solidFill>
                  <a:srgbClr val="4C515A"/>
                </a:solidFill>
              </a:rPr>
              <a:t>working closely with the Ministry of Women affairs in Gombe enabled the program link adolescent’s to access birth registration documents </a:t>
            </a:r>
          </a:p>
          <a:p>
            <a:pPr marL="233363" lvl="0" indent="-233363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Engaging adolescents in safe spaces before livelihood interventions </a:t>
            </a:r>
            <a:r>
              <a:rPr lang="en-US" dirty="0" smtClean="0">
                <a:solidFill>
                  <a:srgbClr val="4C515A"/>
                </a:solidFill>
              </a:rPr>
              <a:t>	improves </a:t>
            </a:r>
            <a:r>
              <a:rPr lang="en-US" dirty="0">
                <a:solidFill>
                  <a:srgbClr val="4C515A"/>
                </a:solidFill>
              </a:rPr>
              <a:t>better outcomes for them. </a:t>
            </a:r>
          </a:p>
          <a:p>
            <a:pPr marL="233363" lvl="0" indent="-233363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Safe spaces + grant disbursement to start </a:t>
            </a:r>
            <a:r>
              <a:rPr lang="en-US" dirty="0" smtClean="0">
                <a:solidFill>
                  <a:srgbClr val="4C515A"/>
                </a:solidFill>
              </a:rPr>
              <a:t>businesses + skill building </a:t>
            </a:r>
            <a:r>
              <a:rPr lang="en-US" dirty="0">
                <a:solidFill>
                  <a:srgbClr val="4C515A"/>
                </a:solidFill>
              </a:rPr>
              <a:t>= </a:t>
            </a:r>
            <a:r>
              <a:rPr lang="en-US" dirty="0" smtClean="0">
                <a:solidFill>
                  <a:srgbClr val="4C515A"/>
                </a:solidFill>
              </a:rPr>
              <a:t>    	Autonomy</a:t>
            </a:r>
            <a:r>
              <a:rPr lang="en-US" dirty="0">
                <a:solidFill>
                  <a:srgbClr val="4C515A"/>
                </a:solidFill>
              </a:rPr>
              <a:t>. We </a:t>
            </a:r>
            <a:r>
              <a:rPr lang="en-US" dirty="0" smtClean="0">
                <a:solidFill>
                  <a:srgbClr val="4C515A"/>
                </a:solidFill>
              </a:rPr>
              <a:t>	know </a:t>
            </a:r>
            <a:r>
              <a:rPr lang="en-US" dirty="0">
                <a:solidFill>
                  <a:srgbClr val="4C515A"/>
                </a:solidFill>
              </a:rPr>
              <a:t>safe spaces alone are not enough </a:t>
            </a:r>
          </a:p>
          <a:p>
            <a:pPr marL="233363" lvl="0" indent="-233363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Developing a strategy for cash disbursement and including  guardians </a:t>
            </a:r>
            <a:r>
              <a:rPr lang="en-US" dirty="0" smtClean="0">
                <a:solidFill>
                  <a:srgbClr val="4C515A"/>
                </a:solidFill>
              </a:rPr>
              <a:t>	for </a:t>
            </a:r>
            <a:r>
              <a:rPr lang="en-US" dirty="0">
                <a:solidFill>
                  <a:srgbClr val="4C515A"/>
                </a:solidFill>
              </a:rPr>
              <a:t>the adolescent’s  reduces the risk of fraud and other protection </a:t>
            </a:r>
            <a:r>
              <a:rPr lang="en-US" dirty="0" smtClean="0">
                <a:solidFill>
                  <a:srgbClr val="4C515A"/>
                </a:solidFill>
              </a:rPr>
              <a:t>issues</a:t>
            </a:r>
            <a:endParaRPr lang="en-US" dirty="0">
              <a:solidFill>
                <a:srgbClr val="4C515A"/>
              </a:solidFill>
            </a:endParaRPr>
          </a:p>
          <a:p>
            <a:pPr marL="233363" lvl="0" indent="-233363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Accountability between the community and program staff is key for the </a:t>
            </a:r>
            <a:r>
              <a:rPr lang="en-US" dirty="0" smtClean="0">
                <a:solidFill>
                  <a:srgbClr val="4C515A"/>
                </a:solidFill>
              </a:rPr>
              <a:t>	successful </a:t>
            </a:r>
            <a:r>
              <a:rPr lang="en-US" dirty="0">
                <a:solidFill>
                  <a:srgbClr val="4C515A"/>
                </a:solidFill>
              </a:rPr>
              <a:t>implementation of the project. Creating and enabling avenues </a:t>
            </a:r>
            <a:r>
              <a:rPr lang="en-US" dirty="0" smtClean="0">
                <a:solidFill>
                  <a:srgbClr val="4C515A"/>
                </a:solidFill>
              </a:rPr>
              <a:t>	for </a:t>
            </a:r>
            <a:r>
              <a:rPr lang="en-US" dirty="0">
                <a:solidFill>
                  <a:srgbClr val="4C515A"/>
                </a:solidFill>
              </a:rPr>
              <a:t>the community to report any mal practice ensures transparency and </a:t>
            </a:r>
            <a:r>
              <a:rPr lang="en-US" dirty="0" smtClean="0">
                <a:solidFill>
                  <a:srgbClr val="4C515A"/>
                </a:solidFill>
              </a:rPr>
              <a:t>	trust </a:t>
            </a:r>
            <a:endParaRPr lang="en-US" dirty="0">
              <a:solidFill>
                <a:srgbClr val="4C515A"/>
              </a:solidFill>
            </a:endParaRPr>
          </a:p>
          <a:p>
            <a:pPr lvl="0">
              <a:spcBef>
                <a:spcPts val="1200"/>
              </a:spcBef>
              <a:buSzPct val="100000"/>
            </a:pPr>
            <a:endParaRPr lang="en-US" dirty="0">
              <a:solidFill>
                <a:srgbClr val="4C515A"/>
              </a:solidFill>
            </a:endParaRPr>
          </a:p>
          <a:p>
            <a:pPr lvl="0">
              <a:spcBef>
                <a:spcPts val="1200"/>
              </a:spcBef>
              <a:buSzPct val="100000"/>
            </a:pPr>
            <a:endParaRPr lang="en-US" dirty="0">
              <a:solidFill>
                <a:srgbClr val="4C5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87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67640" y="784860"/>
            <a:ext cx="8527098" cy="4579303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  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9060" y="117475"/>
            <a:ext cx="8930640" cy="514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l">
              <a:buNone/>
            </a:pPr>
            <a:r>
              <a:rPr lang="en-US" altLang="en-US" sz="2000" b="1" dirty="0" smtClean="0">
                <a:solidFill>
                  <a:schemeClr val="bg2"/>
                </a:solidFill>
              </a:rPr>
              <a:t>Conclusion </a:t>
            </a:r>
            <a:r>
              <a:rPr lang="en-US" altLang="en-US" sz="2000" b="1" dirty="0">
                <a:solidFill>
                  <a:schemeClr val="bg2"/>
                </a:solidFill>
              </a:rPr>
              <a:t>about Early Recovery in ongoing conflict and protracted crisis</a:t>
            </a:r>
            <a:endParaRPr lang="en-US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0086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 Strengthening Government and systems to be more responsive and coordinated in the delivery of services.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Linking beneficiary and communities to existing Government initiatives to enhance and further strengthen their resilience.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Strengthening Private partnership collaboration and leveraging on these partnerships for sustainability and workforce development.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Facilitating access to formal financial services to promote the expansion, growth and development of micro enterprises.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Strengthening capacities and promoting local ownership of programs.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endParaRPr lang="en-US" dirty="0">
              <a:solidFill>
                <a:srgbClr val="4C515A"/>
              </a:solidFill>
            </a:endParaRPr>
          </a:p>
          <a:p>
            <a:pPr lvl="0">
              <a:spcBef>
                <a:spcPts val="1200"/>
              </a:spcBef>
              <a:buSzPct val="100000"/>
            </a:pPr>
            <a:endParaRPr lang="en-US" dirty="0">
              <a:solidFill>
                <a:srgbClr val="4C5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43200" y="53340"/>
            <a:ext cx="3017520" cy="6705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altLang="en-US" dirty="0" smtClean="0"/>
              <a:t>            </a:t>
            </a:r>
            <a:br>
              <a:rPr lang="en-US" altLang="en-US" dirty="0" smtClean="0"/>
            </a:br>
            <a:r>
              <a:rPr lang="en-US" altLang="en-US" dirty="0">
                <a:solidFill>
                  <a:srgbClr val="D01D2B"/>
                </a:solidFill>
              </a:rPr>
              <a:t>					</a:t>
            </a:r>
            <a:br>
              <a:rPr lang="en-US" altLang="en-US" dirty="0">
                <a:solidFill>
                  <a:srgbClr val="D01D2B"/>
                </a:solidFill>
              </a:rPr>
            </a:br>
            <a:r>
              <a:rPr lang="en-US" altLang="en-US" dirty="0">
                <a:solidFill>
                  <a:srgbClr val="D01D2B"/>
                </a:solidFill>
              </a:rPr>
              <a:t/>
            </a:r>
            <a:br>
              <a:rPr lang="en-US" altLang="en-US" dirty="0">
                <a:solidFill>
                  <a:srgbClr val="D01D2B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THANK YOU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					</a:t>
            </a:r>
            <a:br>
              <a:rPr lang="en-US" altLang="en-US" dirty="0" smtClean="0"/>
            </a:br>
            <a:r>
              <a:rPr lang="en-US" altLang="en-US" dirty="0" smtClean="0"/>
              <a:t>             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53340"/>
            <a:ext cx="2743199" cy="6705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720" y="-381000"/>
            <a:ext cx="3337560" cy="71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85359" y="4960620"/>
            <a:ext cx="2521373" cy="1716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HUGH BRIGGS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88326" y="769621"/>
            <a:ext cx="5684656" cy="876300"/>
          </a:xfrm>
        </p:spPr>
        <p:txBody>
          <a:bodyPr/>
          <a:lstStyle/>
          <a:p>
            <a:r>
              <a:rPr lang="en-US" dirty="0" smtClean="0"/>
              <a:t>I-SING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4026" y="2114447"/>
            <a:ext cx="5684656" cy="1155123"/>
          </a:xfrm>
        </p:spPr>
        <p:txBody>
          <a:bodyPr>
            <a:noAutofit/>
          </a:bodyPr>
          <a:lstStyle/>
          <a:p>
            <a:r>
              <a:rPr lang="en-GB" altLang="en-US" sz="2800" b="1" dirty="0"/>
              <a:t>Investing in the Safety and Integrity of Nigerian </a:t>
            </a:r>
            <a:r>
              <a:rPr lang="en-GB" altLang="en-US" sz="2800" b="1" dirty="0" smtClean="0"/>
              <a:t>Girls &amp;Boys</a:t>
            </a:r>
          </a:p>
          <a:p>
            <a:endParaRPr lang="en-GB" altLang="en-US" sz="2800" b="1" dirty="0">
              <a:solidFill>
                <a:srgbClr val="FF0000"/>
              </a:solidFill>
            </a:endParaRPr>
          </a:p>
          <a:p>
            <a:r>
              <a:rPr lang="en-GB" altLang="en-US" sz="2800" b="1" dirty="0" smtClean="0">
                <a:solidFill>
                  <a:srgbClr val="FF0000"/>
                </a:solidFill>
              </a:rPr>
              <a:t>            Program Overview</a:t>
            </a:r>
          </a:p>
          <a:p>
            <a:pPr algn="ctr"/>
            <a:endParaRPr lang="en-GB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785359" y="5140700"/>
            <a:ext cx="2521373" cy="253877"/>
          </a:xfrm>
        </p:spPr>
        <p:txBody>
          <a:bodyPr>
            <a:normAutofit/>
          </a:bodyPr>
          <a:lstStyle/>
          <a:p>
            <a:r>
              <a:rPr lang="en-US" dirty="0" smtClean="0"/>
              <a:t>PROGRAM MANAGER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5" r="361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297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4026"/>
            <a:ext cx="3941445" cy="467817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Major Activities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Enrolment of 17000 beneficiaries into Safe spaces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Recruitment and training of 984 mentors and coordinators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Development of a health and life skills and financial education curriculum for boys and girls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Training of more than 961 community members on protection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Livelihood interventions-considered safe and acceptable for 5,100 older adolescent's-grants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94814"/>
            <a:ext cx="3941445" cy="699213"/>
          </a:xfrm>
        </p:spPr>
        <p:txBody>
          <a:bodyPr/>
          <a:lstStyle/>
          <a:p>
            <a:r>
              <a:rPr lang="en-US" dirty="0" smtClean="0"/>
              <a:t>I-SING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988" y="0"/>
            <a:ext cx="4545012" cy="685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0"/>
            <a:ext cx="4545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1540" y="131874"/>
            <a:ext cx="6804660" cy="592026"/>
          </a:xfrm>
        </p:spPr>
        <p:txBody>
          <a:bodyPr/>
          <a:lstStyle/>
          <a:p>
            <a:r>
              <a:rPr lang="en-US" dirty="0" smtClean="0"/>
              <a:t>Our Resilience Approach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"/>
            <a:ext cx="9144000" cy="54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7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2420" y="1355724"/>
            <a:ext cx="8020368" cy="467931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4C515A"/>
                </a:solidFill>
              </a:rPr>
              <a:t>Set up safe spaces to build self-confidence, self-esteem and make friends: the process has strengthen the resilience capacity of adolescents in facing life challenges and positive contributors in their respective communities = 16,947 successfully completed safe </a:t>
            </a:r>
            <a:r>
              <a:rPr lang="en-US" sz="2000" dirty="0" smtClean="0">
                <a:solidFill>
                  <a:srgbClr val="4C515A"/>
                </a:solidFill>
              </a:rPr>
              <a:t>spaces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program has created </a:t>
            </a:r>
            <a:r>
              <a:rPr lang="en-US" sz="2000" dirty="0" smtClean="0"/>
              <a:t>jobs for 984 mentors and coordinators + </a:t>
            </a:r>
            <a:r>
              <a:rPr lang="en-US" sz="2000" dirty="0"/>
              <a:t>increase the number of skilled personnel </a:t>
            </a:r>
            <a:r>
              <a:rPr lang="en-US" sz="2000" dirty="0" smtClean="0"/>
              <a:t>in </a:t>
            </a:r>
            <a:r>
              <a:rPr lang="en-US" sz="2000" dirty="0"/>
              <a:t>31 </a:t>
            </a:r>
            <a:r>
              <a:rPr lang="en-US" sz="2000" dirty="0" smtClean="0"/>
              <a:t>communities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	Set up  247 VSLAs  for adolescent’s to access </a:t>
            </a:r>
            <a:r>
              <a:rPr lang="en-US" sz="2000" dirty="0" smtClean="0"/>
              <a:t>credit </a:t>
            </a:r>
            <a:r>
              <a:rPr lang="en-US" sz="2000" dirty="0"/>
              <a:t>and to broaden </a:t>
            </a:r>
            <a:r>
              <a:rPr lang="en-US" sz="2000" dirty="0" smtClean="0"/>
              <a:t>their </a:t>
            </a:r>
            <a:r>
              <a:rPr lang="en-US" sz="2000" dirty="0"/>
              <a:t>circle of friendship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332788" cy="566738"/>
          </a:xfr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3600" dirty="0" smtClean="0">
                <a:solidFill>
                  <a:schemeClr val="bg2"/>
                </a:solidFill>
              </a:rPr>
              <a:t> What we Achieved 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2420" y="1355724"/>
            <a:ext cx="8020368" cy="538035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15A"/>
                </a:solidFill>
              </a:rPr>
              <a:t>	Capacities of adolescents built in enterprise skills, to develop viable business plans Provided means of livelihood through </a:t>
            </a:r>
            <a:r>
              <a:rPr lang="en-US" sz="2000" dirty="0" smtClean="0">
                <a:solidFill>
                  <a:srgbClr val="4C515A"/>
                </a:solidFill>
              </a:rPr>
              <a:t>distribution </a:t>
            </a:r>
            <a:r>
              <a:rPr lang="en-US" sz="2000" dirty="0">
                <a:solidFill>
                  <a:srgbClr val="4C515A"/>
                </a:solidFill>
              </a:rPr>
              <a:t>of grants to 4,923 </a:t>
            </a:r>
            <a:r>
              <a:rPr lang="en-US" sz="2000" dirty="0" smtClean="0">
                <a:solidFill>
                  <a:srgbClr val="4C515A"/>
                </a:solidFill>
              </a:rPr>
              <a:t>adolescents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C515A"/>
                </a:solidFill>
              </a:rPr>
              <a:t> </a:t>
            </a:r>
            <a:r>
              <a:rPr lang="en-US" sz="2000" dirty="0">
                <a:solidFill>
                  <a:srgbClr val="4C515A"/>
                </a:solidFill>
              </a:rPr>
              <a:t>Distribution of cash grants to 4,923 adolescents: Establishment of micro and small enterprises for adolescents through access to finance, Business Development Support, trainings and market </a:t>
            </a:r>
            <a:r>
              <a:rPr lang="en-US" sz="2000" dirty="0" smtClean="0">
                <a:solidFill>
                  <a:srgbClr val="4C515A"/>
                </a:solidFill>
              </a:rPr>
              <a:t>access</a:t>
            </a:r>
            <a:endParaRPr lang="en-US" sz="2000" dirty="0">
              <a:solidFill>
                <a:srgbClr val="4C515A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15A"/>
                </a:solidFill>
              </a:rPr>
              <a:t>	</a:t>
            </a:r>
            <a:r>
              <a:rPr lang="en-US" sz="2000" dirty="0" smtClean="0">
                <a:solidFill>
                  <a:srgbClr val="4C515A"/>
                </a:solidFill>
              </a:rPr>
              <a:t>Linked 2,800 (+ additional 56 in MDG) </a:t>
            </a:r>
            <a:r>
              <a:rPr lang="en-US" sz="2000" dirty="0">
                <a:solidFill>
                  <a:srgbClr val="4C515A"/>
                </a:solidFill>
              </a:rPr>
              <a:t>adolescents to local </a:t>
            </a:r>
            <a:r>
              <a:rPr lang="en-US" sz="2000" dirty="0" smtClean="0">
                <a:solidFill>
                  <a:srgbClr val="4C515A"/>
                </a:solidFill>
              </a:rPr>
              <a:t>skill artisans/centers </a:t>
            </a:r>
            <a:r>
              <a:rPr lang="en-US" sz="2000" dirty="0">
                <a:solidFill>
                  <a:srgbClr val="4C515A"/>
                </a:solidFill>
              </a:rPr>
              <a:t>90% completion rate</a:t>
            </a:r>
            <a:r>
              <a:rPr lang="en-US" sz="2000" dirty="0" smtClean="0">
                <a:solidFill>
                  <a:srgbClr val="4C515A"/>
                </a:solidFill>
              </a:rPr>
              <a:t>: only 38 did not complete learning. Adolescents were linked to the local market through local market fares and the just concluded ISING Summit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4C515A"/>
                </a:solidFill>
              </a:rPr>
              <a:t> </a:t>
            </a:r>
            <a:endParaRPr lang="en-US" sz="2000" dirty="0">
              <a:solidFill>
                <a:srgbClr val="4C515A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332788" cy="566738"/>
          </a:xfr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3600" dirty="0" smtClean="0">
                <a:solidFill>
                  <a:schemeClr val="bg2"/>
                </a:solidFill>
              </a:rPr>
              <a:t> What we Achieved 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2420" y="1355724"/>
            <a:ext cx="8020368" cy="53803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332788" cy="566738"/>
          </a:xfr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3600" dirty="0" smtClean="0">
                <a:solidFill>
                  <a:schemeClr val="bg2"/>
                </a:solidFill>
              </a:rPr>
              <a:t> What we Achieved : VSLA Share - Out</a:t>
            </a:r>
            <a:endParaRPr lang="en-US" sz="3600" dirty="0">
              <a:solidFill>
                <a:schemeClr val="bg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39157"/>
              </p:ext>
            </p:extLst>
          </p:nvPr>
        </p:nvGraphicFramePr>
        <p:xfrm>
          <a:off x="83819" y="1257300"/>
          <a:ext cx="8854441" cy="6022848"/>
        </p:xfrm>
        <a:graphic>
          <a:graphicData uri="http://schemas.openxmlformats.org/drawingml/2006/table">
            <a:tbl>
              <a:tblPr firstRow="1" firstCol="1" bandRow="1"/>
              <a:tblGrid>
                <a:gridCol w="96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2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en-US" sz="1050" b="1" dirty="0" smtClean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                  </a:t>
                      </a:r>
                      <a:r>
                        <a:rPr lang="en-GB" sz="12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Share Value Summary Across Program Locations: Share Price Between NGN 20 to</a:t>
                      </a:r>
                      <a:r>
                        <a:rPr lang="en-GB" sz="1200" b="1" baseline="0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100</a:t>
                      </a:r>
                      <a:endParaRPr lang="en-GB" sz="1200" b="1" dirty="0" smtClean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Location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Share Value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515A"/>
                        </a:solidFill>
                        <a:effectLst/>
                        <a:uLnTx/>
                        <a:uFillTx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Lowest Share Received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Average Share Received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Highest Share Received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Average Return</a:t>
                      </a:r>
                      <a:r>
                        <a:rPr lang="en-US" sz="1050" b="1" baseline="0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on Investment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South Borno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2,094,642 NGN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(5,211 EUR)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515A"/>
                        </a:solidFill>
                        <a:effectLst/>
                        <a:uLnTx/>
                        <a:uFillTx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300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(0.74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2,650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(7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12,350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( 31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750 NGN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Gombe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2,731923 NGN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(6,796 EUR)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540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( 1.34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2,750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( 9 Euros)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13,580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( 34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800 NGN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Maiduguri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815,480 NGN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(2,029 EUR)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100 NGN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( 0.24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</a:t>
                      </a:r>
                      <a:r>
                        <a:rPr lang="en-GB" sz="1100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1,100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( 3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2,100 NGN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dirty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( 5 </a:t>
                      </a:r>
                      <a:r>
                        <a:rPr lang="en-GB" sz="110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EUR)</a:t>
                      </a: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500 NGN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dirty="0" smtClean="0">
                          <a:solidFill>
                            <a:srgbClr val="4C515A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TOTAL</a:t>
                      </a: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5,637,145 NGN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515A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Times New Roman"/>
                        </a:rPr>
                        <a:t>(14,023 EUR)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US" sz="1050" b="1" dirty="0">
                        <a:solidFill>
                          <a:srgbClr val="4C515A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50520" y="1768475"/>
            <a:ext cx="8344218" cy="3595688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  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31825"/>
            <a:ext cx="8388350" cy="514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l">
              <a:buNone/>
            </a:pPr>
            <a:r>
              <a:rPr lang="en-US" altLang="en-US" sz="2000" b="1" dirty="0" smtClean="0">
                <a:solidFill>
                  <a:schemeClr val="bg2"/>
                </a:solidFill>
              </a:rPr>
              <a:t>           CHALLENGES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" y="1295400"/>
            <a:ext cx="72923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Community fears-Chibok 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Culture and </a:t>
            </a:r>
            <a:r>
              <a:rPr lang="en-US" dirty="0" smtClean="0">
                <a:solidFill>
                  <a:srgbClr val="4C515A"/>
                </a:solidFill>
              </a:rPr>
              <a:t>religion </a:t>
            </a:r>
            <a:endParaRPr lang="en-US" dirty="0">
              <a:solidFill>
                <a:srgbClr val="4C515A"/>
              </a:solidFill>
            </a:endParaRP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Perceptions related to relief vs skills building 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4C515A"/>
                </a:solidFill>
              </a:rPr>
              <a:t>Security  </a:t>
            </a:r>
            <a:endParaRPr lang="en-US" dirty="0">
              <a:solidFill>
                <a:srgbClr val="4C515A"/>
              </a:solidFill>
            </a:endParaRP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Identification of Safe </a:t>
            </a:r>
            <a:r>
              <a:rPr lang="en-US" dirty="0" smtClean="0">
                <a:solidFill>
                  <a:srgbClr val="4C515A"/>
                </a:solidFill>
              </a:rPr>
              <a:t>spaces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4C515A"/>
                </a:solidFill>
              </a:rPr>
              <a:t>Some community leaders asking for incentives    </a:t>
            </a:r>
            <a:endParaRPr lang="en-US" dirty="0">
              <a:solidFill>
                <a:srgbClr val="4C5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50520" y="1768475"/>
            <a:ext cx="8344218" cy="3595688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  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31825"/>
            <a:ext cx="8388350" cy="514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l">
              <a:buNone/>
            </a:pPr>
            <a:r>
              <a:rPr lang="en-US" altLang="en-US" sz="2000" b="1" dirty="0" smtClean="0">
                <a:solidFill>
                  <a:schemeClr val="bg2"/>
                </a:solidFill>
              </a:rPr>
              <a:t>           KEY LESSONS LEARNT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" y="1295400"/>
            <a:ext cx="72923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SzPct val="100000"/>
            </a:pPr>
            <a:endParaRPr lang="en-US" dirty="0">
              <a:solidFill>
                <a:srgbClr val="4C515A"/>
              </a:solidFill>
            </a:endParaRP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Working with local artisans reduces protection risks in the community by providing skilled labor closer to the adolescent girls 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The safe spaces approach for the adolescent’s was a fun and learning experience that enabled adolescent’s to learn, g</a:t>
            </a:r>
            <a:r>
              <a:rPr lang="en-US" dirty="0" smtClean="0">
                <a:solidFill>
                  <a:srgbClr val="4C515A"/>
                </a:solidFill>
              </a:rPr>
              <a:t>iving </a:t>
            </a:r>
            <a:r>
              <a:rPr lang="en-US" dirty="0">
                <a:solidFill>
                  <a:srgbClr val="4C515A"/>
                </a:solidFill>
              </a:rPr>
              <a:t>the adolescents opportunity to participate in the program improves their self-confidence, which in turn allows them to articulate their needs better in the </a:t>
            </a:r>
            <a:r>
              <a:rPr lang="en-US" dirty="0" smtClean="0">
                <a:solidFill>
                  <a:srgbClr val="4C515A"/>
                </a:solidFill>
              </a:rPr>
              <a:t>community, </a:t>
            </a:r>
            <a:r>
              <a:rPr lang="en-US" dirty="0">
                <a:solidFill>
                  <a:srgbClr val="4C515A"/>
                </a:solidFill>
              </a:rPr>
              <a:t>integrate and support each other in the </a:t>
            </a:r>
            <a:r>
              <a:rPr lang="en-US" dirty="0" smtClean="0">
                <a:solidFill>
                  <a:srgbClr val="4C515A"/>
                </a:solidFill>
              </a:rPr>
              <a:t>community</a:t>
            </a:r>
            <a:endParaRPr lang="en-US" dirty="0">
              <a:solidFill>
                <a:srgbClr val="4C515A"/>
              </a:solidFill>
            </a:endParaRP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The phased approach  helped us replicate better programming across the project locations </a:t>
            </a:r>
          </a:p>
          <a:p>
            <a:pPr marL="233363" lvl="0" indent="-233363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C515A"/>
                </a:solidFill>
              </a:rPr>
              <a:t>	</a:t>
            </a:r>
            <a:r>
              <a:rPr lang="en-US" dirty="0" smtClean="0">
                <a:solidFill>
                  <a:srgbClr val="4C515A"/>
                </a:solidFill>
              </a:rPr>
              <a:t>Working with Mentors</a:t>
            </a:r>
            <a:r>
              <a:rPr lang="en-US" dirty="0">
                <a:solidFill>
                  <a:srgbClr val="4C515A"/>
                </a:solidFill>
              </a:rPr>
              <a:t>, coordinators, community advisory </a:t>
            </a:r>
            <a:r>
              <a:rPr lang="en-US" dirty="0" smtClean="0">
                <a:solidFill>
                  <a:srgbClr val="4C515A"/>
                </a:solidFill>
              </a:rPr>
              <a:t>committees encouraged acceptance and </a:t>
            </a:r>
            <a:r>
              <a:rPr lang="en-US" dirty="0">
                <a:solidFill>
                  <a:srgbClr val="4C515A"/>
                </a:solidFill>
              </a:rPr>
              <a:t>remain key resources persons in the community having been trained on various topics by program staff </a:t>
            </a:r>
          </a:p>
          <a:p>
            <a:pPr lvl="0">
              <a:spcBef>
                <a:spcPts val="1200"/>
              </a:spcBef>
              <a:buSzPct val="100000"/>
            </a:pPr>
            <a:endParaRPr lang="en-US" dirty="0">
              <a:solidFill>
                <a:srgbClr val="4C5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28393</TotalTime>
  <Words>417</Words>
  <Application>Microsoft Office PowerPoint</Application>
  <PresentationFormat>On-screen Show (4:3)</PresentationFormat>
  <Paragraphs>112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Office Theme</vt:lpstr>
      <vt:lpstr>1_Custom Design</vt:lpstr>
      <vt:lpstr>Custom Design</vt:lpstr>
      <vt:lpstr>1_Office Theme</vt:lpstr>
      <vt:lpstr>2_Office Theme</vt:lpstr>
      <vt:lpstr>Welcome</vt:lpstr>
      <vt:lpstr>I-SING</vt:lpstr>
      <vt:lpstr>I-SING</vt:lpstr>
      <vt:lpstr>Our Resilience Approach</vt:lpstr>
      <vt:lpstr> What we Achieved </vt:lpstr>
      <vt:lpstr> What we Achieved </vt:lpstr>
      <vt:lpstr> What we Achieved : VSLA Share - Out</vt:lpstr>
      <vt:lpstr>PowerPoint Presentation</vt:lpstr>
      <vt:lpstr>PowerPoint Presentation</vt:lpstr>
      <vt:lpstr>PowerPoint Presentation</vt:lpstr>
      <vt:lpstr>PowerPoint Presentation</vt:lpstr>
      <vt:lpstr>                    THANK YOU                       </vt:lpstr>
    </vt:vector>
  </TitlesOfParts>
  <Company>Mercy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</dc:title>
  <dc:creator>Stuart Iwasaki</dc:creator>
  <cp:lastModifiedBy>GENOVA Valentina (DEVCO)</cp:lastModifiedBy>
  <cp:revision>634</cp:revision>
  <cp:lastPrinted>2017-10-19T08:18:13Z</cp:lastPrinted>
  <dcterms:created xsi:type="dcterms:W3CDTF">2015-10-12T23:01:29Z</dcterms:created>
  <dcterms:modified xsi:type="dcterms:W3CDTF">2019-04-02T10:01:11Z</dcterms:modified>
</cp:coreProperties>
</file>