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7281"/>
    <a:srgbClr val="0072B9"/>
    <a:srgbClr val="E15216"/>
    <a:srgbClr val="FFFEF5"/>
    <a:srgbClr val="345995"/>
    <a:srgbClr val="F3F3F3"/>
    <a:srgbClr val="FFF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213" y="4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1A175-D5BC-4617-8B36-4555B0162BB0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0C4DF-C9AF-4053-A6C5-57C79A280AC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8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0C4DF-C9AF-4053-A6C5-57C79A280A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1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hyperlink" Target="https://ec.europa.eu/trustfundforafrica/content/results-monitoring-and-evaluation_en" TargetMode="Externa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5695" y="180960"/>
            <a:ext cx="6869390" cy="8999552"/>
          </a:xfrm>
          <a:prstGeom prst="rect">
            <a:avLst/>
          </a:prstGeom>
          <a:solidFill>
            <a:srgbClr val="FFFE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-1"/>
            <a:ext cx="6858000" cy="756051"/>
          </a:xfrm>
          <a:prstGeom prst="rect">
            <a:avLst/>
          </a:prstGeom>
          <a:solidFill>
            <a:srgbClr val="0072B9"/>
          </a:solidFill>
          <a:ln>
            <a:solidFill>
              <a:srgbClr val="0072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46194" y="62553"/>
            <a:ext cx="588938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Emergency Trust Fund for Africa - Monitoring and Learning System: </a:t>
            </a:r>
            <a:r>
              <a:rPr lang="en-US"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EUTF outcomes and impacts</a:t>
            </a:r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2"/>
          <a:stretch/>
        </p:blipFill>
        <p:spPr>
          <a:xfrm>
            <a:off x="-11390" y="4413340"/>
            <a:ext cx="1003885" cy="6101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4" y="30168"/>
            <a:ext cx="969890" cy="64299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272" y="8374246"/>
            <a:ext cx="691082" cy="303201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64789" y="1259632"/>
            <a:ext cx="42763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Since 2018, the EUTF Monitoring and Learning System (MLS) has been collecting and analysing data provided by EUTF implementing partners to inform </a:t>
            </a:r>
            <a:r>
              <a:rPr lang="en-US" sz="1000" b="1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 </a:t>
            </a:r>
            <a:r>
              <a:rPr lang="en-US" sz="1000" b="1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</a:t>
            </a:r>
            <a:r>
              <a:rPr lang="en-US" sz="1000" b="1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indicators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-1827583" y="993368"/>
            <a:ext cx="2952327" cy="7345114"/>
          </a:xfrm>
          <a:prstGeom prst="arc">
            <a:avLst>
              <a:gd name="adj1" fmla="val 16555785"/>
              <a:gd name="adj2" fmla="val 5026349"/>
            </a:avLst>
          </a:prstGeom>
          <a:ln w="38100">
            <a:solidFill>
              <a:srgbClr val="34599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ZoneTexte 15"/>
          <p:cNvSpPr txBox="1"/>
          <p:nvPr/>
        </p:nvSpPr>
        <p:spPr>
          <a:xfrm>
            <a:off x="1862328" y="2999438"/>
            <a:ext cx="8155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Outputs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84143" y="964486"/>
            <a:ext cx="2036746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on EUTF outputs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027133" y="2004424"/>
            <a:ext cx="3054235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on EUTF outcomes and impacts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926867" y="1621413"/>
            <a:ext cx="8783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131,682 </a:t>
            </a:r>
          </a:p>
          <a:p>
            <a:pPr algn="ctr"/>
            <a:r>
              <a:rPr lang="en-US" sz="900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jobs were created</a:t>
            </a:r>
            <a:endParaRPr lang="en-US" sz="900">
              <a:solidFill>
                <a:srgbClr val="0072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180" y="1241048"/>
            <a:ext cx="398262" cy="391931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995097" y="2301860"/>
            <a:ext cx="16734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smtClean="0">
                <a:solidFill>
                  <a:srgbClr val="34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endParaRPr lang="en-US" sz="1050" b="1">
              <a:solidFill>
                <a:srgbClr val="34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933056" y="2301860"/>
            <a:ext cx="10497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smtClean="0">
                <a:solidFill>
                  <a:srgbClr val="34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endParaRPr lang="en-US" sz="1050" b="1">
              <a:solidFill>
                <a:srgbClr val="34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204716" y="5888946"/>
            <a:ext cx="1864243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aggregated results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84142" y="8028384"/>
            <a:ext cx="1100642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foward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193340" y="1235575"/>
            <a:ext cx="152608" cy="152608"/>
          </a:xfrm>
          <a:prstGeom prst="ellipse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lipse 45"/>
          <p:cNvSpPr/>
          <p:nvPr/>
        </p:nvSpPr>
        <p:spPr>
          <a:xfrm>
            <a:off x="692696" y="2149252"/>
            <a:ext cx="152608" cy="152608"/>
          </a:xfrm>
          <a:prstGeom prst="ellipse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Ellipse 46"/>
          <p:cNvSpPr/>
          <p:nvPr/>
        </p:nvSpPr>
        <p:spPr>
          <a:xfrm>
            <a:off x="963024" y="5943447"/>
            <a:ext cx="152608" cy="152608"/>
          </a:xfrm>
          <a:prstGeom prst="ellipse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llipse 47"/>
          <p:cNvSpPr/>
          <p:nvPr/>
        </p:nvSpPr>
        <p:spPr>
          <a:xfrm>
            <a:off x="583174" y="7263707"/>
            <a:ext cx="152608" cy="152608"/>
          </a:xfrm>
          <a:prstGeom prst="ellipse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ZoneTexte 49"/>
          <p:cNvSpPr txBox="1"/>
          <p:nvPr/>
        </p:nvSpPr>
        <p:spPr>
          <a:xfrm>
            <a:off x="5560280" y="8647831"/>
            <a:ext cx="1325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additional information on the MLS, please check the EUTF </a:t>
            </a:r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monitoring page</a:t>
            </a:r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contact Eric Davin, team leader</a:t>
            </a:r>
          </a:p>
          <a:p>
            <a:pPr algn="just"/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edavin@altaiconsulting.com</a:t>
            </a:r>
            <a:endParaRPr lang="en-US" sz="6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589" y="5828345"/>
            <a:ext cx="369098" cy="369098"/>
          </a:xfrm>
          <a:prstGeom prst="rect">
            <a:avLst/>
          </a:prstGeom>
        </p:spPr>
      </p:pic>
      <p:sp>
        <p:nvSpPr>
          <p:cNvPr id="52" name="ZoneTexte 51"/>
          <p:cNvSpPr txBox="1"/>
          <p:nvPr/>
        </p:nvSpPr>
        <p:spPr>
          <a:xfrm>
            <a:off x="3244039" y="6197443"/>
            <a:ext cx="1036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108,221 </a:t>
            </a:r>
          </a:p>
          <a:p>
            <a:pPr algn="ctr"/>
            <a:r>
              <a:rPr lang="en-US" sz="90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900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ersons with decreased poverty</a:t>
            </a:r>
            <a:endParaRPr lang="en-US" sz="900">
              <a:solidFill>
                <a:srgbClr val="E152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roupe 54"/>
          <p:cNvGrpSpPr/>
          <p:nvPr/>
        </p:nvGrpSpPr>
        <p:grpSpPr>
          <a:xfrm>
            <a:off x="4601174" y="5835662"/>
            <a:ext cx="581780" cy="485644"/>
            <a:chOff x="5897375" y="2709893"/>
            <a:chExt cx="581780" cy="485644"/>
          </a:xfrm>
        </p:grpSpPr>
        <p:pic>
          <p:nvPicPr>
            <p:cNvPr id="53" name="Image 5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6019" y="2709893"/>
              <a:ext cx="364492" cy="447230"/>
            </a:xfrm>
            <a:prstGeom prst="rect">
              <a:avLst/>
            </a:prstGeom>
          </p:spPr>
        </p:pic>
        <p:sp>
          <p:nvSpPr>
            <p:cNvPr id="54" name="Arc plein 53"/>
            <p:cNvSpPr/>
            <p:nvPr/>
          </p:nvSpPr>
          <p:spPr>
            <a:xfrm rot="10800000">
              <a:off x="5897375" y="2756470"/>
              <a:ext cx="581780" cy="439067"/>
            </a:xfrm>
            <a:prstGeom prst="blockArc">
              <a:avLst/>
            </a:prstGeom>
            <a:solidFill>
              <a:srgbClr val="FFFEF5"/>
            </a:solidFill>
            <a:ln>
              <a:solidFill>
                <a:srgbClr val="FFFE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6021288" y="1241048"/>
            <a:ext cx="619585" cy="503048"/>
            <a:chOff x="5859569" y="1510039"/>
            <a:chExt cx="619585" cy="503048"/>
          </a:xfrm>
        </p:grpSpPr>
        <p:pic>
          <p:nvPicPr>
            <p:cNvPr id="29" name="Image 2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2879" y="1510039"/>
              <a:ext cx="397631" cy="471219"/>
            </a:xfrm>
            <a:prstGeom prst="rect">
              <a:avLst/>
            </a:prstGeom>
          </p:spPr>
        </p:pic>
        <p:sp>
          <p:nvSpPr>
            <p:cNvPr id="56" name="Arc plein 55"/>
            <p:cNvSpPr/>
            <p:nvPr/>
          </p:nvSpPr>
          <p:spPr>
            <a:xfrm rot="10800000">
              <a:off x="5859569" y="1574020"/>
              <a:ext cx="619585" cy="439067"/>
            </a:xfrm>
            <a:prstGeom prst="blockArc">
              <a:avLst/>
            </a:prstGeom>
            <a:solidFill>
              <a:srgbClr val="FFFEF5"/>
            </a:solidFill>
            <a:ln>
              <a:solidFill>
                <a:srgbClr val="FFFE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5761922" y="1621413"/>
            <a:ext cx="1123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9.3 million</a:t>
            </a:r>
          </a:p>
          <a:p>
            <a:pPr algn="ctr"/>
            <a:r>
              <a:rPr lang="en-US" sz="90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900" smtClean="0">
                <a:solidFill>
                  <a:srgbClr val="0072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eople received a basic social service</a:t>
            </a:r>
            <a:endParaRPr lang="en-US" sz="900">
              <a:solidFill>
                <a:srgbClr val="0072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1124743" y="6156176"/>
            <a:ext cx="194421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Examples from 35 “pilot projects”, using data collected up until December 2019</a:t>
            </a: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4321762" y="6213071"/>
            <a:ext cx="1123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3,795 </a:t>
            </a:r>
          </a:p>
          <a:p>
            <a:pPr algn="ctr"/>
            <a:r>
              <a:rPr lang="en-US" sz="90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900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ersons with increased resilience</a:t>
            </a:r>
            <a:endParaRPr lang="en-US" sz="900">
              <a:solidFill>
                <a:srgbClr val="E152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riangle isocèle 59"/>
          <p:cNvSpPr/>
          <p:nvPr/>
        </p:nvSpPr>
        <p:spPr>
          <a:xfrm rot="13500000">
            <a:off x="927" y="8119540"/>
            <a:ext cx="187713" cy="152901"/>
          </a:xfrm>
          <a:prstGeom prst="triangle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ZoneTexte 61"/>
          <p:cNvSpPr txBox="1"/>
          <p:nvPr/>
        </p:nvSpPr>
        <p:spPr>
          <a:xfrm>
            <a:off x="2186732" y="7836023"/>
            <a:ext cx="329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Dependence on partners’ methodological choices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b="1">
              <a:solidFill>
                <a:srgbClr val="34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5250769" y="7836023"/>
            <a:ext cx="1483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Intensity of change not captured</a:t>
            </a:r>
            <a:endParaRPr lang="en-US" sz="1000" b="1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5579442" y="7031248"/>
            <a:ext cx="1102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b="1" smtClean="0">
                <a:latin typeface="Arial" panose="020B0604020202020204" pitchFamily="34" charset="0"/>
                <a:cs typeface="Arial" panose="020B0604020202020204" pitchFamily="34" charset="0"/>
              </a:rPr>
              <a:t>To what extent</a:t>
            </a:r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? Would they give up on a high-risk trip?</a:t>
            </a: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103805" y="8328610"/>
            <a:ext cx="547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Given the caveats highlighted above, the MLS and EUTF management </a:t>
            </a: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agreed not to go forward with a quantitative aggregation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smtClean="0">
                <a:latin typeface="Arial" panose="020B0604020202020204" pitchFamily="34" charset="0"/>
                <a:cs typeface="Arial" panose="020B0604020202020204" pitchFamily="34" charset="0"/>
              </a:rPr>
              <a:t>of outcome indicators across projects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The MLS will focus on specific projects providing an overall picture of the Trust Fund’s objectives, with analyses to be published in MLS reports or case studies (access them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here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5473890" y="6197443"/>
            <a:ext cx="1123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44,765 </a:t>
            </a:r>
          </a:p>
          <a:p>
            <a:pPr algn="ctr"/>
            <a:r>
              <a:rPr lang="en-US" sz="900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Migrants and candidates better informed</a:t>
            </a:r>
            <a:endParaRPr lang="en-US" sz="900">
              <a:solidFill>
                <a:srgbClr val="E152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Connecteur droit avec flèche 67"/>
          <p:cNvCxnSpPr/>
          <p:nvPr/>
        </p:nvCxnSpPr>
        <p:spPr>
          <a:xfrm>
            <a:off x="6021288" y="6843774"/>
            <a:ext cx="0" cy="157931"/>
          </a:xfrm>
          <a:prstGeom prst="straightConnector1">
            <a:avLst/>
          </a:prstGeom>
          <a:ln>
            <a:solidFill>
              <a:srgbClr val="E1521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stCxn id="59" idx="2"/>
          </p:cNvCxnSpPr>
          <p:nvPr/>
        </p:nvCxnSpPr>
        <p:spPr>
          <a:xfrm>
            <a:off x="4883493" y="6859402"/>
            <a:ext cx="0" cy="147639"/>
          </a:xfrm>
          <a:prstGeom prst="straightConnector1">
            <a:avLst/>
          </a:prstGeom>
          <a:ln>
            <a:solidFill>
              <a:srgbClr val="E1521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4149079" y="7031248"/>
            <a:ext cx="136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Low number because </a:t>
            </a:r>
            <a:r>
              <a:rPr lang="en-US" sz="900" b="1" smtClean="0">
                <a:latin typeface="Arial" panose="020B0604020202020204" pitchFamily="34" charset="0"/>
                <a:cs typeface="Arial" panose="020B0604020202020204" pitchFamily="34" charset="0"/>
              </a:rPr>
              <a:t>only one project</a:t>
            </a:r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 chose to measure this outcome</a:t>
            </a: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1979137" y="7013738"/>
            <a:ext cx="213962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Largest numbers of persons will come from projects which </a:t>
            </a:r>
            <a:r>
              <a:rPr lang="en-US" sz="900" b="1" smtClean="0">
                <a:latin typeface="Arial" panose="020B0604020202020204" pitchFamily="34" charset="0"/>
                <a:cs typeface="Arial" panose="020B0604020202020204" pitchFamily="34" charset="0"/>
              </a:rPr>
              <a:t>chose to survey very populous / large areas </a:t>
            </a:r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(where outcomes may exceedingly depend on factors external to the EUTF)</a:t>
            </a: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Connecteur droit avec flèche 75"/>
          <p:cNvCxnSpPr>
            <a:stCxn id="52" idx="2"/>
          </p:cNvCxnSpPr>
          <p:nvPr/>
        </p:nvCxnSpPr>
        <p:spPr>
          <a:xfrm>
            <a:off x="3762539" y="6843774"/>
            <a:ext cx="0" cy="163267"/>
          </a:xfrm>
          <a:prstGeom prst="straightConnector1">
            <a:avLst/>
          </a:prstGeom>
          <a:ln>
            <a:solidFill>
              <a:srgbClr val="E1521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1251477" y="4338553"/>
            <a:ext cx="15408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Aggregation of the number of persons experiencing improved outcomes and impacts by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thematic areas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(e.g. poverty, resilience) across projects</a:t>
            </a:r>
            <a:endParaRPr lang="en-US" sz="10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475760" y="5107994"/>
            <a:ext cx="3265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Approximation of </a:t>
            </a: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7,000 </a:t>
            </a:r>
            <a:r>
              <a:rPr lang="en-US" sz="1000" b="1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persons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(70% x 10,000) experiencing reduced poverty counted for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ZoneTexte 149"/>
          <p:cNvSpPr txBox="1"/>
          <p:nvPr/>
        </p:nvSpPr>
        <p:spPr>
          <a:xfrm>
            <a:off x="1251477" y="4101642"/>
            <a:ext cx="15408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rgbClr val="34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solution</a:t>
            </a:r>
            <a:endParaRPr lang="en-US" sz="1100" b="1">
              <a:solidFill>
                <a:srgbClr val="34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ZoneTexte 150"/>
          <p:cNvSpPr txBox="1"/>
          <p:nvPr/>
        </p:nvSpPr>
        <p:spPr>
          <a:xfrm>
            <a:off x="3933056" y="2513092"/>
            <a:ext cx="274922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common outcome and impact indicators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across EUTF projects</a:t>
            </a:r>
          </a:p>
          <a:p>
            <a:pPr marL="174625" algn="just">
              <a:spcAft>
                <a:spcPts val="600"/>
              </a:spcAft>
            </a:pP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Decreased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malnutrition could be measured as increase in dietary diversity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decrease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in the % of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children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stunted, etc.</a:t>
            </a:r>
          </a:p>
          <a:p>
            <a:pPr marL="173038" indent="-173038" algn="just">
              <a:buFont typeface="Arial" panose="020B0604020202020204" pitchFamily="34" charset="0"/>
              <a:buChar char="•"/>
            </a:pP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Unlike </a:t>
            </a:r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outputs, outcomes that differ from those measured at baseline usually cannot be reported after a baseline survey was conducted, so </a:t>
            </a: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cannot report on common indicators ex-post</a:t>
            </a:r>
            <a:endParaRPr lang="en-US" sz="1000" b="1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005116" y="4338553"/>
            <a:ext cx="25551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For example, if across 100 surveyed individuals selected to be representative of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10,000 beneficiairies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report an increase in their income</a:t>
            </a:r>
          </a:p>
          <a:p>
            <a:endParaRPr lang="en-US" sz="1000"/>
          </a:p>
        </p:txBody>
      </p:sp>
      <p:sp>
        <p:nvSpPr>
          <p:cNvPr id="32" name="Triangle isocèle 31"/>
          <p:cNvSpPr/>
          <p:nvPr/>
        </p:nvSpPr>
        <p:spPr>
          <a:xfrm rot="10800000">
            <a:off x="4843913" y="5035986"/>
            <a:ext cx="828625" cy="8252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e 43"/>
          <p:cNvGrpSpPr/>
          <p:nvPr/>
        </p:nvGrpSpPr>
        <p:grpSpPr>
          <a:xfrm>
            <a:off x="5174186" y="4243898"/>
            <a:ext cx="1469926" cy="720080"/>
            <a:chOff x="5271442" y="3995936"/>
            <a:chExt cx="1469926" cy="720080"/>
          </a:xfrm>
        </p:grpSpPr>
        <p:grpSp>
          <p:nvGrpSpPr>
            <p:cNvPr id="33" name="Groupe 32"/>
            <p:cNvGrpSpPr/>
            <p:nvPr/>
          </p:nvGrpSpPr>
          <p:grpSpPr>
            <a:xfrm>
              <a:off x="5271442" y="3995936"/>
              <a:ext cx="677838" cy="381303"/>
              <a:chOff x="5589240" y="4046059"/>
              <a:chExt cx="677838" cy="381303"/>
            </a:xfrm>
          </p:grpSpPr>
          <p:pic>
            <p:nvPicPr>
              <p:cNvPr id="93" name="Image 92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92144" y="4153042"/>
                <a:ext cx="102184" cy="274320"/>
              </a:xfrm>
              <a:prstGeom prst="rect">
                <a:avLst/>
              </a:prstGeom>
            </p:spPr>
          </p:pic>
          <p:pic>
            <p:nvPicPr>
              <p:cNvPr id="27" name="Image 26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9240" y="4046059"/>
                <a:ext cx="677838" cy="188100"/>
              </a:xfrm>
              <a:prstGeom prst="rect">
                <a:avLst/>
              </a:prstGeom>
            </p:spPr>
          </p:pic>
        </p:grpSp>
        <p:grpSp>
          <p:nvGrpSpPr>
            <p:cNvPr id="41" name="Groupe 40"/>
            <p:cNvGrpSpPr/>
            <p:nvPr/>
          </p:nvGrpSpPr>
          <p:grpSpPr>
            <a:xfrm>
              <a:off x="5271442" y="4009028"/>
              <a:ext cx="1469926" cy="706988"/>
              <a:chOff x="5271442" y="3995936"/>
              <a:chExt cx="1469926" cy="706988"/>
            </a:xfrm>
          </p:grpSpPr>
          <p:grpSp>
            <p:nvGrpSpPr>
              <p:cNvPr id="152" name="Groupe 151"/>
              <p:cNvGrpSpPr/>
              <p:nvPr/>
            </p:nvGrpSpPr>
            <p:grpSpPr>
              <a:xfrm>
                <a:off x="5469464" y="3995936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53" name="Image 152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54" name="Image 153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grpSp>
            <p:nvGrpSpPr>
              <p:cNvPr id="155" name="Groupe 154"/>
              <p:cNvGrpSpPr/>
              <p:nvPr/>
            </p:nvGrpSpPr>
            <p:grpSpPr>
              <a:xfrm>
                <a:off x="5667486" y="3995936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56" name="Image 155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57" name="Image 156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grpSp>
            <p:nvGrpSpPr>
              <p:cNvPr id="158" name="Groupe 157"/>
              <p:cNvGrpSpPr/>
              <p:nvPr/>
            </p:nvGrpSpPr>
            <p:grpSpPr>
              <a:xfrm>
                <a:off x="5865508" y="3995936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59" name="Image 158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60" name="Image 159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grpSp>
            <p:nvGrpSpPr>
              <p:cNvPr id="161" name="Groupe 160"/>
              <p:cNvGrpSpPr/>
              <p:nvPr/>
            </p:nvGrpSpPr>
            <p:grpSpPr>
              <a:xfrm>
                <a:off x="6063530" y="3995936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62" name="Image 161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63" name="Image 162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grpSp>
            <p:nvGrpSpPr>
              <p:cNvPr id="164" name="Groupe 163"/>
              <p:cNvGrpSpPr/>
              <p:nvPr/>
            </p:nvGrpSpPr>
            <p:grpSpPr>
              <a:xfrm>
                <a:off x="5271442" y="4334713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65" name="Image 164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66" name="Image 165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grpSp>
            <p:nvGrpSpPr>
              <p:cNvPr id="167" name="Groupe 166"/>
              <p:cNvGrpSpPr/>
              <p:nvPr/>
            </p:nvGrpSpPr>
            <p:grpSpPr>
              <a:xfrm>
                <a:off x="5469464" y="4334713"/>
                <a:ext cx="677838" cy="368211"/>
                <a:chOff x="5589240" y="4046059"/>
                <a:chExt cx="677838" cy="368211"/>
              </a:xfrm>
            </p:grpSpPr>
            <p:pic>
              <p:nvPicPr>
                <p:cNvPr id="168" name="Image 167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92144" y="4139950"/>
                  <a:ext cx="102184" cy="274320"/>
                </a:xfrm>
                <a:prstGeom prst="rect">
                  <a:avLst/>
                </a:prstGeom>
              </p:spPr>
            </p:pic>
            <p:pic>
              <p:nvPicPr>
                <p:cNvPr id="169" name="Image 168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89240" y="4046059"/>
                  <a:ext cx="677838" cy="188100"/>
                </a:xfrm>
                <a:prstGeom prst="rect">
                  <a:avLst/>
                </a:prstGeom>
              </p:spPr>
            </p:pic>
          </p:grpSp>
          <p:pic>
            <p:nvPicPr>
              <p:cNvPr id="35" name="Image 34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65303" y="4427984"/>
                <a:ext cx="102184" cy="274320"/>
              </a:xfrm>
              <a:prstGeom prst="rect">
                <a:avLst/>
              </a:prstGeom>
            </p:spPr>
          </p:pic>
          <p:pic>
            <p:nvPicPr>
              <p:cNvPr id="175" name="Image 174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69630" y="4427984"/>
                <a:ext cx="102184" cy="274320"/>
              </a:xfrm>
              <a:prstGeom prst="rect">
                <a:avLst/>
              </a:prstGeom>
            </p:spPr>
          </p:pic>
          <p:pic>
            <p:nvPicPr>
              <p:cNvPr id="176" name="Image 175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6566434" y="4427984"/>
                <a:ext cx="106279" cy="274320"/>
              </a:xfrm>
              <a:prstGeom prst="rect">
                <a:avLst/>
              </a:prstGeom>
            </p:spPr>
          </p:pic>
        </p:grpSp>
      </p:grpSp>
      <p:pic>
        <p:nvPicPr>
          <p:cNvPr id="177" name="Image 17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6839" b="-14113"/>
          <a:stretch/>
        </p:blipFill>
        <p:spPr>
          <a:xfrm>
            <a:off x="144538" y="3477800"/>
            <a:ext cx="692174" cy="926415"/>
          </a:xfrm>
          <a:prstGeom prst="rect">
            <a:avLst/>
          </a:prstGeom>
        </p:spPr>
      </p:pic>
      <p:pic>
        <p:nvPicPr>
          <p:cNvPr id="200" name="Image 19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440" y="5819317"/>
            <a:ext cx="371872" cy="371872"/>
          </a:xfrm>
          <a:prstGeom prst="rect">
            <a:avLst/>
          </a:prstGeom>
        </p:spPr>
      </p:pic>
      <p:sp>
        <p:nvSpPr>
          <p:cNvPr id="201" name="Triangle isocèle 200"/>
          <p:cNvSpPr/>
          <p:nvPr/>
        </p:nvSpPr>
        <p:spPr>
          <a:xfrm rot="10800000">
            <a:off x="3717032" y="7721559"/>
            <a:ext cx="828625" cy="8252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Triangle isocèle 201"/>
          <p:cNvSpPr/>
          <p:nvPr/>
        </p:nvSpPr>
        <p:spPr>
          <a:xfrm rot="10800000">
            <a:off x="5805265" y="7732076"/>
            <a:ext cx="403323" cy="72008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888390" y="7117189"/>
            <a:ext cx="918026" cy="565546"/>
          </a:xfrm>
          <a:prstGeom prst="rect">
            <a:avLst/>
          </a:prstGeom>
          <a:solidFill>
            <a:srgbClr val="E15216"/>
          </a:solidFill>
          <a:ln>
            <a:solidFill>
              <a:srgbClr val="E15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b="1" smtClean="0">
                <a:latin typeface="Arial" panose="020B0604020202020204" pitchFamily="34" charset="0"/>
                <a:cs typeface="Arial" panose="020B0604020202020204" pitchFamily="34" charset="0"/>
              </a:rPr>
              <a:t>Issues with aggregated approach</a:t>
            </a:r>
            <a:endParaRPr lang="en-US" sz="11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hevron 1"/>
          <p:cNvSpPr/>
          <p:nvPr/>
        </p:nvSpPr>
        <p:spPr>
          <a:xfrm rot="5400000">
            <a:off x="1516595" y="2995535"/>
            <a:ext cx="274320" cy="286322"/>
          </a:xfrm>
          <a:prstGeom prst="chevron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Chevron 83"/>
          <p:cNvSpPr/>
          <p:nvPr/>
        </p:nvSpPr>
        <p:spPr>
          <a:xfrm rot="5400000">
            <a:off x="1516595" y="3211559"/>
            <a:ext cx="274320" cy="286322"/>
          </a:xfrm>
          <a:prstGeom prst="chevron">
            <a:avLst/>
          </a:prstGeom>
          <a:solidFill>
            <a:srgbClr val="107281"/>
          </a:solidFill>
          <a:ln>
            <a:solidFill>
              <a:srgbClr val="1072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Chevron 84"/>
          <p:cNvSpPr/>
          <p:nvPr/>
        </p:nvSpPr>
        <p:spPr>
          <a:xfrm rot="5400000">
            <a:off x="1516595" y="3427583"/>
            <a:ext cx="274320" cy="286322"/>
          </a:xfrm>
          <a:prstGeom prst="chevron">
            <a:avLst/>
          </a:prstGeom>
          <a:solidFill>
            <a:srgbClr val="107281"/>
          </a:solidFill>
          <a:ln>
            <a:solidFill>
              <a:srgbClr val="1072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2906030" y="2843808"/>
            <a:ext cx="8155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u="sng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endParaRPr lang="en-US" sz="700" u="sng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1862328" y="3216769"/>
            <a:ext cx="8155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endParaRPr lang="en-US" sz="1000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ZoneTexte 87"/>
          <p:cNvSpPr txBox="1"/>
          <p:nvPr/>
        </p:nvSpPr>
        <p:spPr>
          <a:xfrm>
            <a:off x="1862328" y="3419872"/>
            <a:ext cx="8155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</a:t>
            </a:r>
            <a:endParaRPr lang="en-US" sz="1000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2693397" y="3022521"/>
            <a:ext cx="12408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hospitals built</a:t>
            </a:r>
            <a:endParaRPr lang="en-US" sz="70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ZoneTexte 89"/>
          <p:cNvSpPr txBox="1"/>
          <p:nvPr/>
        </p:nvSpPr>
        <p:spPr>
          <a:xfrm>
            <a:off x="2693397" y="3239852"/>
            <a:ext cx="12408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vaccination rate</a:t>
            </a:r>
            <a:endParaRPr lang="en-US" sz="70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ZoneTexte 90"/>
          <p:cNvSpPr txBox="1"/>
          <p:nvPr/>
        </p:nvSpPr>
        <p:spPr>
          <a:xfrm>
            <a:off x="2693397" y="3442955"/>
            <a:ext cx="12408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well-being</a:t>
            </a:r>
            <a:endParaRPr lang="en-US" sz="70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995097" y="2483768"/>
            <a:ext cx="2937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Only outcomes and impacts capture the changes effected by the EUTF on the ground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1278832" y="3760167"/>
            <a:ext cx="2654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smtClean="0">
                <a:latin typeface="Arial" panose="020B0604020202020204" pitchFamily="34" charset="0"/>
                <a:cs typeface="Arial" panose="020B0604020202020204" pitchFamily="34" charset="0"/>
              </a:rPr>
              <a:t>It is important to note that the MLS already reports on some “low-level” outcomes, for example “number of jobs created” </a:t>
            </a:r>
            <a:endParaRPr lang="en-US" sz="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4797152" y="969292"/>
            <a:ext cx="2017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smtClean="0">
                <a:latin typeface="Arial" panose="020B0604020202020204" pitchFamily="34" charset="0"/>
                <a:cs typeface="Arial" panose="020B0604020202020204" pitchFamily="34" charset="0"/>
              </a:rPr>
              <a:t>For example, as of the Fall of 2020</a:t>
            </a:r>
          </a:p>
          <a:p>
            <a:pPr algn="ctr"/>
            <a:r>
              <a:rPr lang="en-US" sz="700" smtClean="0">
                <a:latin typeface="Arial" panose="020B0604020202020204" pitchFamily="34" charset="0"/>
                <a:cs typeface="Arial" panose="020B0604020202020204" pitchFamily="34" charset="0"/>
              </a:rPr>
              <a:t>across EUTF beneficary countries</a:t>
            </a:r>
            <a:endParaRPr lang="en-US" sz="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ZoneTexte 95"/>
          <p:cNvSpPr txBox="1"/>
          <p:nvPr/>
        </p:nvSpPr>
        <p:spPr>
          <a:xfrm>
            <a:off x="6077998" y="571384"/>
            <a:ext cx="73537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2020</a:t>
            </a:r>
            <a:endParaRPr lang="en-US" sz="6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449</Words>
  <Application>Microsoft Office PowerPoint</Application>
  <PresentationFormat>Affichage à l'écran (4:3)</PresentationFormat>
  <Paragraphs>49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VERDEIL</dc:creator>
  <cp:lastModifiedBy>Mathilde Verdeil</cp:lastModifiedBy>
  <cp:revision>60</cp:revision>
  <dcterms:created xsi:type="dcterms:W3CDTF">2020-09-23T06:59:11Z</dcterms:created>
  <dcterms:modified xsi:type="dcterms:W3CDTF">2020-10-07T07:34:14Z</dcterms:modified>
</cp:coreProperties>
</file>