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11"/>
  </p:notesMasterIdLst>
  <p:sldIdLst>
    <p:sldId id="331" r:id="rId2"/>
    <p:sldId id="329" r:id="rId3"/>
    <p:sldId id="337" r:id="rId4"/>
    <p:sldId id="332" r:id="rId5"/>
    <p:sldId id="333" r:id="rId6"/>
    <p:sldId id="335" r:id="rId7"/>
    <p:sldId id="336" r:id="rId8"/>
    <p:sldId id="334" r:id="rId9"/>
    <p:sldId id="330" r:id="rId10"/>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15" autoAdjust="0"/>
    <p:restoredTop sz="74088" autoAdjust="0"/>
  </p:normalViewPr>
  <p:slideViewPr>
    <p:cSldViewPr snapToObjects="1">
      <p:cViewPr varScale="1">
        <p:scale>
          <a:sx n="112" d="100"/>
          <a:sy n="112" d="100"/>
        </p:scale>
        <p:origin x="1878" y="108"/>
      </p:cViewPr>
      <p:guideLst>
        <p:guide orient="horz" pos="10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DE6E79-2D96-5840-AFF1-66748718E0C2}" type="datetimeFigureOut">
              <a:rPr lang="nb-NO" smtClean="0"/>
              <a:t>02.04.2019</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36F387-6E53-C74A-BD1D-E220B9055ED6}" type="slidenum">
              <a:rPr lang="nb-NO" smtClean="0"/>
              <a:t>‹#›</a:t>
            </a:fld>
            <a:endParaRPr lang="nb-NO"/>
          </a:p>
        </p:txBody>
      </p:sp>
    </p:spTree>
    <p:extLst>
      <p:ext uri="{BB962C8B-B14F-4D97-AF65-F5344CB8AC3E}">
        <p14:creationId xmlns:p14="http://schemas.microsoft.com/office/powerpoint/2010/main" val="33418223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year grant</a:t>
            </a:r>
            <a:r>
              <a:rPr lang="en-US" baseline="0" dirty="0" smtClean="0"/>
              <a:t>, 1 November 2016 – 31 December 2018</a:t>
            </a:r>
          </a:p>
          <a:p>
            <a:r>
              <a:rPr lang="en-US" baseline="0" dirty="0" smtClean="0"/>
              <a:t>CCs- LFS and ICLA</a:t>
            </a:r>
          </a:p>
          <a:p>
            <a:r>
              <a:rPr lang="en-US" baseline="0" dirty="0" smtClean="0"/>
              <a:t>Locations – Maiduguri and </a:t>
            </a:r>
            <a:r>
              <a:rPr lang="en-US" baseline="0" dirty="0" err="1" smtClean="0"/>
              <a:t>Jere</a:t>
            </a:r>
            <a:endParaRPr lang="en-US" baseline="0" dirty="0" smtClean="0"/>
          </a:p>
          <a:p>
            <a:r>
              <a:rPr lang="en-US" baseline="0" dirty="0" smtClean="0"/>
              <a:t>Budget - </a:t>
            </a:r>
            <a:r>
              <a:rPr lang="en-US" sz="1200" b="0" i="0" u="none" strike="noStrike" kern="1200" dirty="0" smtClean="0">
                <a:solidFill>
                  <a:schemeClr val="tx1"/>
                </a:solidFill>
                <a:effectLst/>
                <a:latin typeface="+mn-lt"/>
                <a:ea typeface="+mn-ea"/>
                <a:cs typeface="+mn-cs"/>
              </a:rPr>
              <a:t>2,123,000</a:t>
            </a:r>
            <a:r>
              <a:rPr lang="en-US" dirty="0" smtClean="0"/>
              <a:t> Euro</a:t>
            </a:r>
          </a:p>
          <a:p>
            <a:endParaRPr lang="en-US" dirty="0"/>
          </a:p>
        </p:txBody>
      </p:sp>
      <p:sp>
        <p:nvSpPr>
          <p:cNvPr id="4" name="Slide Number Placeholder 3"/>
          <p:cNvSpPr>
            <a:spLocks noGrp="1"/>
          </p:cNvSpPr>
          <p:nvPr>
            <p:ph type="sldNum" sz="quarter" idx="10"/>
          </p:nvPr>
        </p:nvSpPr>
        <p:spPr/>
        <p:txBody>
          <a:bodyPr/>
          <a:lstStyle/>
          <a:p>
            <a:fld id="{E636F387-6E53-C74A-BD1D-E220B9055ED6}" type="slidenum">
              <a:rPr lang="nb-NO" smtClean="0"/>
              <a:t>1</a:t>
            </a:fld>
            <a:endParaRPr lang="nb-NO"/>
          </a:p>
        </p:txBody>
      </p:sp>
    </p:spTree>
    <p:extLst>
      <p:ext uri="{BB962C8B-B14F-4D97-AF65-F5344CB8AC3E}">
        <p14:creationId xmlns:p14="http://schemas.microsoft.com/office/powerpoint/2010/main" val="237102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NRC’s livelihoods and early economic recovery programming responded to urgent needs, stabilised livelihoods, and supported adaptation to living in a protracted crisis. It focused on increasing purchasing power and incomes, as well as increasing food production, for both home consumption and markets</a:t>
            </a:r>
            <a:r>
              <a:rPr lang="en-GB" sz="1200" b="0" i="0" kern="1200" smtClean="0">
                <a:solidFill>
                  <a:schemeClr val="tx1"/>
                </a:solidFill>
                <a:effectLst/>
                <a:latin typeface="+mn-lt"/>
                <a:ea typeface="+mn-ea"/>
                <a:cs typeface="+mn-cs"/>
              </a:rPr>
              <a:t>. </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36F387-6E53-C74A-BD1D-E220B9055ED6}" type="slidenum">
              <a:rPr lang="nb-NO" smtClean="0"/>
              <a:t>2</a:t>
            </a:fld>
            <a:endParaRPr lang="nb-NO"/>
          </a:p>
        </p:txBody>
      </p:sp>
    </p:spTree>
    <p:extLst>
      <p:ext uri="{BB962C8B-B14F-4D97-AF65-F5344CB8AC3E}">
        <p14:creationId xmlns:p14="http://schemas.microsoft.com/office/powerpoint/2010/main" val="409435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result 2, NRC addressed </a:t>
            </a:r>
            <a:r>
              <a:rPr lang="en-GB" sz="1200" b="0" i="0" kern="1200" dirty="0" smtClean="0">
                <a:solidFill>
                  <a:schemeClr val="tx1"/>
                </a:solidFill>
                <a:effectLst/>
                <a:latin typeface="+mn-lt"/>
                <a:ea typeface="+mn-ea"/>
                <a:cs typeface="+mn-cs"/>
              </a:rPr>
              <a:t>structural barriers to claiming HLP rights together with the provision of information counselling and legal assistance,</a:t>
            </a:r>
            <a:r>
              <a:rPr lang="en-GB" sz="1200" b="0" i="0" kern="1200" baseline="0" dirty="0" smtClean="0">
                <a:solidFill>
                  <a:schemeClr val="tx1"/>
                </a:solidFill>
                <a:effectLst/>
                <a:latin typeface="+mn-lt"/>
                <a:ea typeface="+mn-ea"/>
                <a:cs typeface="+mn-cs"/>
              </a:rPr>
              <a:t> which improved the security of living conditions. Under result 3, i</a:t>
            </a:r>
            <a:r>
              <a:rPr lang="en-GB" sz="1200" b="0" i="0" kern="1200" dirty="0" smtClean="0">
                <a:solidFill>
                  <a:schemeClr val="tx1"/>
                </a:solidFill>
                <a:effectLst/>
                <a:latin typeface="+mn-lt"/>
                <a:ea typeface="+mn-ea"/>
                <a:cs typeface="+mn-cs"/>
              </a:rPr>
              <a:t>ncreased the capacity and knowledge of</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justice players</a:t>
            </a:r>
            <a:r>
              <a:rPr lang="en-US" sz="1200" b="0" i="0" u="none" strike="noStrike" kern="1200" baseline="300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on how to peacefully resolve HLP disputes through collaborative dispute resolutions (CDR), building peaceful coexistence of communities affected by displacement. </a:t>
            </a:r>
            <a:endParaRPr lang="en-US" dirty="0"/>
          </a:p>
        </p:txBody>
      </p:sp>
      <p:sp>
        <p:nvSpPr>
          <p:cNvPr id="4" name="Slide Number Placeholder 3"/>
          <p:cNvSpPr>
            <a:spLocks noGrp="1"/>
          </p:cNvSpPr>
          <p:nvPr>
            <p:ph type="sldNum" sz="quarter" idx="10"/>
          </p:nvPr>
        </p:nvSpPr>
        <p:spPr/>
        <p:txBody>
          <a:bodyPr/>
          <a:lstStyle/>
          <a:p>
            <a:fld id="{E636F387-6E53-C74A-BD1D-E220B9055ED6}" type="slidenum">
              <a:rPr lang="nb-NO" smtClean="0"/>
              <a:t>3</a:t>
            </a:fld>
            <a:endParaRPr lang="nb-NO"/>
          </a:p>
        </p:txBody>
      </p:sp>
    </p:spTree>
    <p:extLst>
      <p:ext uri="{BB962C8B-B14F-4D97-AF65-F5344CB8AC3E}">
        <p14:creationId xmlns:p14="http://schemas.microsoft.com/office/powerpoint/2010/main" val="1003659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three</a:t>
            </a:r>
            <a:r>
              <a:rPr lang="en-US" baseline="0" dirty="0" smtClean="0"/>
              <a:t> results worked toward building the resilience of IDPs in Maiduguri and </a:t>
            </a:r>
            <a:r>
              <a:rPr lang="en-US" baseline="0" dirty="0" err="1" smtClean="0"/>
              <a:t>Jere</a:t>
            </a:r>
            <a:r>
              <a:rPr lang="en-US" baseline="0" dirty="0" smtClean="0"/>
              <a:t>: </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Result 1 – Improved livelihoods skills, ensure this IDPs are able to meet their own basic food needs and reduce vulnerability to volatile food markets, as well a generate an income from any surplus produce. A specific focus was placed on improving the climate adaptability of IDPs, as the extremes of the climate in </a:t>
            </a:r>
            <a:r>
              <a:rPr lang="en-US" baseline="0" dirty="0" err="1" smtClean="0"/>
              <a:t>Borno</a:t>
            </a:r>
            <a:r>
              <a:rPr lang="en-US" baseline="0" dirty="0" smtClean="0"/>
              <a:t> State remain a significant challenge to food security. For example, </a:t>
            </a:r>
            <a:r>
              <a:rPr lang="en-US" sz="1200" kern="1200" baseline="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argeted beneficiaries have been able to increase resilience against droughts through improved use of domestic water for irrigating backyard gardens.</a:t>
            </a:r>
          </a:p>
          <a:p>
            <a:endParaRPr lang="en-US" baseline="0" dirty="0" smtClean="0"/>
          </a:p>
          <a:p>
            <a:endParaRPr lang="en-US" baseline="0" dirty="0" smtClean="0"/>
          </a:p>
          <a:p>
            <a:r>
              <a:rPr lang="en-US" dirty="0" smtClean="0"/>
              <a:t>Result 2/3</a:t>
            </a:r>
            <a:r>
              <a:rPr lang="en-US" baseline="0" dirty="0" smtClean="0"/>
              <a:t> - To restart livelihoods of displaced people, NRC ensured that beneficiaries had access to legal and civil documents and HLP rights, as well as fostered a stable environment for communities, through the training of justice players on CDR. </a:t>
            </a:r>
            <a:endParaRPr lang="en-US" dirty="0"/>
          </a:p>
        </p:txBody>
      </p:sp>
      <p:sp>
        <p:nvSpPr>
          <p:cNvPr id="4" name="Slide Number Placeholder 3"/>
          <p:cNvSpPr>
            <a:spLocks noGrp="1"/>
          </p:cNvSpPr>
          <p:nvPr>
            <p:ph type="sldNum" sz="quarter" idx="10"/>
          </p:nvPr>
        </p:nvSpPr>
        <p:spPr/>
        <p:txBody>
          <a:bodyPr/>
          <a:lstStyle/>
          <a:p>
            <a:fld id="{E636F387-6E53-C74A-BD1D-E220B9055ED6}" type="slidenum">
              <a:rPr lang="nb-NO" smtClean="0"/>
              <a:t>4</a:t>
            </a:fld>
            <a:endParaRPr lang="nb-NO"/>
          </a:p>
        </p:txBody>
      </p:sp>
    </p:spTree>
    <p:extLst>
      <p:ext uri="{BB962C8B-B14F-4D97-AF65-F5344CB8AC3E}">
        <p14:creationId xmlns:p14="http://schemas.microsoft.com/office/powerpoint/2010/main" val="180955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Planning</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Flexibility is</a:t>
            </a:r>
            <a:r>
              <a:rPr lang="en-US" sz="1200" kern="1200" baseline="0" dirty="0" smtClean="0">
                <a:solidFill>
                  <a:schemeClr val="tx1"/>
                </a:solidFill>
                <a:effectLst/>
                <a:latin typeface="+mn-lt"/>
                <a:ea typeface="+mn-ea"/>
                <a:cs typeface="+mn-cs"/>
              </a:rPr>
              <a:t> necessary to respond to several different challenge</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For example , a</a:t>
            </a:r>
            <a:r>
              <a:rPr lang="en-US" sz="1200" kern="1200" dirty="0" smtClean="0">
                <a:solidFill>
                  <a:schemeClr val="tx1"/>
                </a:solidFill>
                <a:effectLst/>
                <a:latin typeface="+mn-lt"/>
                <a:ea typeface="+mn-ea"/>
                <a:cs typeface="+mn-cs"/>
              </a:rPr>
              <a:t>ccess to land and</a:t>
            </a:r>
            <a:r>
              <a:rPr lang="en-US" sz="1200" kern="1200" baseline="0" dirty="0" smtClean="0">
                <a:solidFill>
                  <a:schemeClr val="tx1"/>
                </a:solidFill>
                <a:effectLst/>
                <a:latin typeface="+mn-lt"/>
                <a:ea typeface="+mn-ea"/>
                <a:cs typeface="+mn-cs"/>
              </a:rPr>
              <a:t> water needs</a:t>
            </a:r>
            <a:r>
              <a:rPr lang="en-US" sz="1200" kern="1200" dirty="0" smtClean="0">
                <a:solidFill>
                  <a:schemeClr val="tx1"/>
                </a:solidFill>
                <a:effectLst/>
                <a:latin typeface="+mn-lt"/>
                <a:ea typeface="+mn-ea"/>
                <a:cs typeface="+mn-cs"/>
              </a:rPr>
              <a:t> to be carefully considered as IDPs have limited access. Furthermore,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IDPs most used to growing of traditional cereals have limited skills, experience and exposure in growing vegetable crops.</a:t>
            </a:r>
            <a:endParaRPr lang="en-US" b="0" baseline="0" dirty="0" smtClean="0"/>
          </a:p>
          <a:p>
            <a:pPr marL="171450" indent="-171450">
              <a:buFontTx/>
              <a:buChar char="-"/>
            </a:pPr>
            <a:r>
              <a:rPr lang="en-US" sz="1200" kern="1200" dirty="0" smtClean="0">
                <a:solidFill>
                  <a:schemeClr val="tx1"/>
                </a:solidFill>
                <a:effectLst/>
                <a:latin typeface="+mn-lt"/>
                <a:ea typeface="+mn-ea"/>
                <a:cs typeface="+mn-cs"/>
              </a:rPr>
              <a:t>Climate variability especially for rain fed agriculture projects need consideration. Seasonality change such as delayed rain fall have a significant impact on planning of activities by the farmers. </a:t>
            </a:r>
          </a:p>
          <a:p>
            <a:pPr marL="171450" indent="-171450">
              <a:buFontTx/>
              <a:buChar char="-"/>
            </a:pPr>
            <a:endParaRPr lang="en-US" sz="1200" b="0" kern="1200" dirty="0" smtClean="0">
              <a:solidFill>
                <a:schemeClr val="tx1"/>
              </a:solidFill>
              <a:effectLst/>
              <a:latin typeface="+mn-lt"/>
              <a:ea typeface="+mn-ea"/>
              <a:cs typeface="+mn-cs"/>
            </a:endParaRPr>
          </a:p>
          <a:p>
            <a:pPr marL="0" indent="0">
              <a:buFontTx/>
              <a:buNone/>
            </a:pPr>
            <a:r>
              <a:rPr lang="en-US" b="1" dirty="0" smtClean="0"/>
              <a:t>Implementation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baseline="0" dirty="0" smtClean="0"/>
              <a:t>It is important to note that the </a:t>
            </a:r>
            <a:r>
              <a:rPr lang="en-US" sz="1200" b="0" kern="1200" baseline="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oorest and most vulnerable groups can also benefit from involvement in IGAs.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Due to displacement, the government institutions to assist farmers such as the agriculture extension services has been significantly disrupted to an extend that staff implementing agriculture projects need significant capacity building in order to effectively provide extension services. However,</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ollaboration with government during implementation such as the collaboration with the ministry of Agriculture and Natural resources(MOANR) in delivering capacity building initiatives and trainings is a cost effective and culturally acceptable modality.</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baseline="0" dirty="0" smtClean="0"/>
              <a:t>Not in the presentation but i</a:t>
            </a:r>
            <a:r>
              <a:rPr lang="en-US" sz="1200" kern="1200" dirty="0" smtClean="0">
                <a:solidFill>
                  <a:schemeClr val="tx1"/>
                </a:solidFill>
                <a:effectLst/>
                <a:latin typeface="+mn-lt"/>
                <a:ea typeface="+mn-ea"/>
                <a:cs typeface="+mn-cs"/>
              </a:rPr>
              <a:t>t is essential that the project teams are flexible and do not impose their own ideas and methods on local people.</a:t>
            </a:r>
          </a:p>
        </p:txBody>
      </p:sp>
      <p:sp>
        <p:nvSpPr>
          <p:cNvPr id="4" name="Slide Number Placeholder 3"/>
          <p:cNvSpPr>
            <a:spLocks noGrp="1"/>
          </p:cNvSpPr>
          <p:nvPr>
            <p:ph type="sldNum" sz="quarter" idx="10"/>
          </p:nvPr>
        </p:nvSpPr>
        <p:spPr/>
        <p:txBody>
          <a:bodyPr/>
          <a:lstStyle/>
          <a:p>
            <a:fld id="{E636F387-6E53-C74A-BD1D-E220B9055ED6}" type="slidenum">
              <a:rPr lang="nb-NO" smtClean="0"/>
              <a:t>5</a:t>
            </a:fld>
            <a:endParaRPr lang="nb-NO"/>
          </a:p>
        </p:txBody>
      </p:sp>
    </p:spTree>
    <p:extLst>
      <p:ext uri="{BB962C8B-B14F-4D97-AF65-F5344CB8AC3E}">
        <p14:creationId xmlns:p14="http://schemas.microsoft.com/office/powerpoint/2010/main" val="266231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Additionally, </a:t>
            </a:r>
            <a:r>
              <a:rPr lang="en-US" sz="1200" kern="1200" dirty="0" smtClean="0">
                <a:solidFill>
                  <a:schemeClr val="tx1"/>
                </a:solidFill>
                <a:effectLst/>
                <a:latin typeface="+mn-lt"/>
                <a:ea typeface="+mn-ea"/>
                <a:cs typeface="+mn-cs"/>
              </a:rPr>
              <a:t>collaboration with Housing, Land and Property (HLP) facilitated access to land for agricultural purposes as a result of trainings conducted by ICLA on HLP</a:t>
            </a:r>
            <a:endParaRPr lang="en-US" dirty="0"/>
          </a:p>
        </p:txBody>
      </p:sp>
      <p:sp>
        <p:nvSpPr>
          <p:cNvPr id="4" name="Slide Number Placeholder 3"/>
          <p:cNvSpPr>
            <a:spLocks noGrp="1"/>
          </p:cNvSpPr>
          <p:nvPr>
            <p:ph type="sldNum" sz="quarter" idx="10"/>
          </p:nvPr>
        </p:nvSpPr>
        <p:spPr/>
        <p:txBody>
          <a:bodyPr/>
          <a:lstStyle/>
          <a:p>
            <a:fld id="{E636F387-6E53-C74A-BD1D-E220B9055ED6}" type="slidenum">
              <a:rPr lang="nb-NO" smtClean="0"/>
              <a:t>6</a:t>
            </a:fld>
            <a:endParaRPr lang="nb-NO"/>
          </a:p>
        </p:txBody>
      </p:sp>
    </p:spTree>
    <p:extLst>
      <p:ext uri="{BB962C8B-B14F-4D97-AF65-F5344CB8AC3E}">
        <p14:creationId xmlns:p14="http://schemas.microsoft.com/office/powerpoint/2010/main" val="463301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although there were constraints, NRC found that the resilience of beneficiaries has been developed, so that they can better meet their basic needs and improve their livelihoods. The crisis is ongoing in northeast Nigeria, with no indication that it will improve in 2019, indicating that there is a need in the more stable areas, for example Maiduguri and </a:t>
            </a:r>
            <a:r>
              <a:rPr lang="en-US" baseline="0" dirty="0" err="1" smtClean="0"/>
              <a:t>Jere</a:t>
            </a:r>
            <a:r>
              <a:rPr lang="en-US" baseline="0" dirty="0" smtClean="0"/>
              <a:t>, to help displaced people develop their skills and build the livelihood opportunities. </a:t>
            </a:r>
            <a:endParaRPr lang="en-US" dirty="0"/>
          </a:p>
        </p:txBody>
      </p:sp>
      <p:sp>
        <p:nvSpPr>
          <p:cNvPr id="4" name="Slide Number Placeholder 3"/>
          <p:cNvSpPr>
            <a:spLocks noGrp="1"/>
          </p:cNvSpPr>
          <p:nvPr>
            <p:ph type="sldNum" sz="quarter" idx="10"/>
          </p:nvPr>
        </p:nvSpPr>
        <p:spPr/>
        <p:txBody>
          <a:bodyPr/>
          <a:lstStyle/>
          <a:p>
            <a:fld id="{E636F387-6E53-C74A-BD1D-E220B9055ED6}" type="slidenum">
              <a:rPr lang="nb-NO" smtClean="0"/>
              <a:t>8</a:t>
            </a:fld>
            <a:endParaRPr lang="nb-NO"/>
          </a:p>
        </p:txBody>
      </p:sp>
    </p:spTree>
    <p:extLst>
      <p:ext uri="{BB962C8B-B14F-4D97-AF65-F5344CB8AC3E}">
        <p14:creationId xmlns:p14="http://schemas.microsoft.com/office/powerpoint/2010/main" val="212813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5" name="Rektangel 4"/>
          <p:cNvSpPr/>
          <p:nvPr userDrawn="1"/>
        </p:nvSpPr>
        <p:spPr>
          <a:xfrm>
            <a:off x="180000" y="180000"/>
            <a:ext cx="8784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2" name="Tittel 1"/>
          <p:cNvSpPr>
            <a:spLocks noGrp="1"/>
          </p:cNvSpPr>
          <p:nvPr>
            <p:ph type="ctrTitle" hasCustomPrompt="1"/>
          </p:nvPr>
        </p:nvSpPr>
        <p:spPr>
          <a:xfrm>
            <a:off x="685800" y="1398380"/>
            <a:ext cx="7772400" cy="826971"/>
          </a:xfrm>
          <a:prstGeom prst="rect">
            <a:avLst/>
          </a:prstGeom>
        </p:spPr>
        <p:txBody>
          <a:bodyPr/>
          <a:lstStyle/>
          <a:p>
            <a:r>
              <a:rPr lang="nb-NO" dirty="0" smtClean="0"/>
              <a:t>EDIT THIS TEXT</a:t>
            </a:r>
            <a:endParaRPr lang="nb-NO" dirty="0"/>
          </a:p>
        </p:txBody>
      </p:sp>
      <p:sp>
        <p:nvSpPr>
          <p:cNvPr id="3" name="Undertittel 2"/>
          <p:cNvSpPr>
            <a:spLocks noGrp="1"/>
          </p:cNvSpPr>
          <p:nvPr>
            <p:ph type="subTitle" idx="1" hasCustomPrompt="1"/>
          </p:nvPr>
        </p:nvSpPr>
        <p:spPr>
          <a:xfrm>
            <a:off x="1371600" y="2473779"/>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Edit </a:t>
            </a:r>
            <a:r>
              <a:rPr lang="nb-NO" dirty="0" err="1" smtClean="0"/>
              <a:t>this</a:t>
            </a:r>
            <a:r>
              <a:rPr lang="nb-NO" dirty="0" smtClean="0"/>
              <a:t> </a:t>
            </a:r>
            <a:r>
              <a:rPr lang="nb-NO" dirty="0" err="1" smtClean="0"/>
              <a:t>text</a:t>
            </a:r>
            <a:endParaRPr lang="nb-NO" dirty="0"/>
          </a:p>
        </p:txBody>
      </p:sp>
    </p:spTree>
    <p:extLst>
      <p:ext uri="{BB962C8B-B14F-4D97-AF65-F5344CB8AC3E}">
        <p14:creationId xmlns:p14="http://schemas.microsoft.com/office/powerpoint/2010/main" val="1776545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Image (2)">
    <p:spTree>
      <p:nvGrpSpPr>
        <p:cNvPr id="1" name=""/>
        <p:cNvGrpSpPr/>
        <p:nvPr/>
      </p:nvGrpSpPr>
      <p:grpSpPr>
        <a:xfrm>
          <a:off x="0" y="0"/>
          <a:ext cx="0" cy="0"/>
          <a:chOff x="0" y="0"/>
          <a:chExt cx="0" cy="0"/>
        </a:xfrm>
      </p:grpSpPr>
      <p:sp>
        <p:nvSpPr>
          <p:cNvPr id="3" name="Rektangel 2"/>
          <p:cNvSpPr/>
          <p:nvPr userDrawn="1"/>
        </p:nvSpPr>
        <p:spPr>
          <a:xfrm>
            <a:off x="180000" y="180000"/>
            <a:ext cx="4302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Undertittel 2"/>
          <p:cNvSpPr>
            <a:spLocks noGrp="1"/>
          </p:cNvSpPr>
          <p:nvPr>
            <p:ph type="subTitle" idx="1" hasCustomPrompt="1"/>
          </p:nvPr>
        </p:nvSpPr>
        <p:spPr>
          <a:xfrm>
            <a:off x="323528" y="512677"/>
            <a:ext cx="3960290" cy="3787265"/>
          </a:xfrm>
          <a:prstGeom prst="rect">
            <a:avLst/>
          </a:prstGeo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Edit </a:t>
            </a:r>
            <a:r>
              <a:rPr lang="nb-NO" dirty="0" err="1" smtClean="0"/>
              <a:t>this</a:t>
            </a:r>
            <a:r>
              <a:rPr lang="nb-NO" dirty="0" smtClean="0"/>
              <a:t> </a:t>
            </a:r>
            <a:r>
              <a:rPr lang="nb-NO" dirty="0" err="1" smtClean="0"/>
              <a:t>text</a:t>
            </a:r>
            <a:endParaRPr lang="nb-NO" dirty="0" smtClean="0"/>
          </a:p>
        </p:txBody>
      </p:sp>
      <p:sp>
        <p:nvSpPr>
          <p:cNvPr id="6" name="Plassholder for bilde 4"/>
          <p:cNvSpPr>
            <a:spLocks noGrp="1"/>
          </p:cNvSpPr>
          <p:nvPr>
            <p:ph type="pic" sz="quarter" idx="11" hasCustomPrompt="1"/>
          </p:nvPr>
        </p:nvSpPr>
        <p:spPr>
          <a:xfrm>
            <a:off x="4662000" y="180000"/>
            <a:ext cx="4302000" cy="4291200"/>
          </a:xfrm>
          <a:prstGeom prst="rect">
            <a:avLst/>
          </a:prstGeom>
        </p:spPr>
        <p:txBody>
          <a:bodyPr>
            <a:normAutofit/>
          </a:bodyPr>
          <a:lstStyle>
            <a:lvl1pPr marL="0" indent="0">
              <a:buNone/>
              <a:defRPr sz="2000" baseline="0">
                <a:solidFill>
                  <a:srgbClr val="808080"/>
                </a:solidFill>
              </a:defRPr>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Tree>
    <p:extLst>
      <p:ext uri="{BB962C8B-B14F-4D97-AF65-F5344CB8AC3E}">
        <p14:creationId xmlns:p14="http://schemas.microsoft.com/office/powerpoint/2010/main" val="292678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Image (3)">
    <p:spTree>
      <p:nvGrpSpPr>
        <p:cNvPr id="1" name=""/>
        <p:cNvGrpSpPr/>
        <p:nvPr/>
      </p:nvGrpSpPr>
      <p:grpSpPr>
        <a:xfrm>
          <a:off x="0" y="0"/>
          <a:ext cx="0" cy="0"/>
          <a:chOff x="0" y="0"/>
          <a:chExt cx="0" cy="0"/>
        </a:xfrm>
      </p:grpSpPr>
      <p:sp>
        <p:nvSpPr>
          <p:cNvPr id="3" name="Plassholder for bilde 4"/>
          <p:cNvSpPr>
            <a:spLocks noGrp="1"/>
          </p:cNvSpPr>
          <p:nvPr>
            <p:ph type="pic" sz="quarter" idx="12" hasCustomPrompt="1"/>
          </p:nvPr>
        </p:nvSpPr>
        <p:spPr>
          <a:xfrm>
            <a:off x="6156000" y="180000"/>
            <a:ext cx="2808000" cy="4291200"/>
          </a:xfrm>
          <a:prstGeom prst="rect">
            <a:avLst/>
          </a:prstGeom>
        </p:spPr>
        <p:txBody>
          <a:bodyPr>
            <a:normAutofit/>
          </a:bodyPr>
          <a:lstStyle>
            <a:lvl1pPr marL="0" indent="0">
              <a:buNone/>
              <a:defRPr sz="1600" baseline="0">
                <a:solidFill>
                  <a:srgbClr val="808080"/>
                </a:solidFill>
              </a:defRPr>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4" name="Rektangel 3"/>
          <p:cNvSpPr/>
          <p:nvPr userDrawn="1"/>
        </p:nvSpPr>
        <p:spPr>
          <a:xfrm>
            <a:off x="180000" y="180000"/>
            <a:ext cx="5796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Undertittel 2"/>
          <p:cNvSpPr>
            <a:spLocks noGrp="1"/>
          </p:cNvSpPr>
          <p:nvPr>
            <p:ph type="subTitle" idx="1" hasCustomPrompt="1"/>
          </p:nvPr>
        </p:nvSpPr>
        <p:spPr>
          <a:xfrm>
            <a:off x="323528" y="512677"/>
            <a:ext cx="5400600" cy="3787265"/>
          </a:xfrm>
          <a:prstGeom prst="rect">
            <a:avLst/>
          </a:prstGeo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Edit </a:t>
            </a:r>
            <a:r>
              <a:rPr lang="nb-NO" dirty="0" err="1" smtClean="0"/>
              <a:t>this</a:t>
            </a:r>
            <a:r>
              <a:rPr lang="nb-NO" dirty="0" smtClean="0"/>
              <a:t> </a:t>
            </a:r>
            <a:r>
              <a:rPr lang="nb-NO" dirty="0" err="1" smtClean="0"/>
              <a:t>text</a:t>
            </a:r>
            <a:endParaRPr lang="nb-NO" dirty="0" smtClean="0"/>
          </a:p>
        </p:txBody>
      </p:sp>
    </p:spTree>
    <p:extLst>
      <p:ext uri="{BB962C8B-B14F-4D97-AF65-F5344CB8AC3E}">
        <p14:creationId xmlns:p14="http://schemas.microsoft.com/office/powerpoint/2010/main" val="1621501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Image (4)">
    <p:spTree>
      <p:nvGrpSpPr>
        <p:cNvPr id="1" name=""/>
        <p:cNvGrpSpPr/>
        <p:nvPr/>
      </p:nvGrpSpPr>
      <p:grpSpPr>
        <a:xfrm>
          <a:off x="0" y="0"/>
          <a:ext cx="0" cy="0"/>
          <a:chOff x="0" y="0"/>
          <a:chExt cx="0" cy="0"/>
        </a:xfrm>
      </p:grpSpPr>
      <p:sp>
        <p:nvSpPr>
          <p:cNvPr id="3" name="Plassholder for bilde 4"/>
          <p:cNvSpPr>
            <a:spLocks noGrp="1"/>
          </p:cNvSpPr>
          <p:nvPr>
            <p:ph type="pic" sz="quarter" idx="11" hasCustomPrompt="1"/>
          </p:nvPr>
        </p:nvSpPr>
        <p:spPr>
          <a:xfrm>
            <a:off x="180000" y="180000"/>
            <a:ext cx="5796000" cy="4291200"/>
          </a:xfrm>
          <a:prstGeom prst="rect">
            <a:avLst/>
          </a:prstGeom>
        </p:spPr>
        <p:txBody>
          <a:bodyPr>
            <a:normAutofit/>
          </a:bodyPr>
          <a:lstStyle>
            <a:lvl1pPr marL="0" indent="0">
              <a:buNone/>
              <a:defRPr sz="16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4" name="Rektangel 3"/>
          <p:cNvSpPr/>
          <p:nvPr userDrawn="1"/>
        </p:nvSpPr>
        <p:spPr>
          <a:xfrm>
            <a:off x="6156000" y="180000"/>
            <a:ext cx="2808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Undertittel 2"/>
          <p:cNvSpPr>
            <a:spLocks noGrp="1"/>
          </p:cNvSpPr>
          <p:nvPr>
            <p:ph type="subTitle" idx="1" hasCustomPrompt="1"/>
          </p:nvPr>
        </p:nvSpPr>
        <p:spPr>
          <a:xfrm>
            <a:off x="6300192" y="512677"/>
            <a:ext cx="2520280" cy="3787265"/>
          </a:xfrm>
          <a:prstGeom prst="rect">
            <a:avLst/>
          </a:prstGeom>
        </p:spPr>
        <p:txBody>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Edit </a:t>
            </a:r>
            <a:r>
              <a:rPr lang="nb-NO" dirty="0" err="1" smtClean="0"/>
              <a:t>this</a:t>
            </a:r>
            <a:r>
              <a:rPr lang="nb-NO" dirty="0" smtClean="0"/>
              <a:t> </a:t>
            </a:r>
            <a:r>
              <a:rPr lang="nb-NO" dirty="0" err="1" smtClean="0"/>
              <a:t>text</a:t>
            </a:r>
            <a:endParaRPr lang="nb-NO" dirty="0" smtClean="0"/>
          </a:p>
        </p:txBody>
      </p:sp>
    </p:spTree>
    <p:extLst>
      <p:ext uri="{BB962C8B-B14F-4D97-AF65-F5344CB8AC3E}">
        <p14:creationId xmlns:p14="http://schemas.microsoft.com/office/powerpoint/2010/main" val="2610430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2XImage">
    <p:spTree>
      <p:nvGrpSpPr>
        <p:cNvPr id="1" name=""/>
        <p:cNvGrpSpPr/>
        <p:nvPr/>
      </p:nvGrpSpPr>
      <p:grpSpPr>
        <a:xfrm>
          <a:off x="0" y="0"/>
          <a:ext cx="0" cy="0"/>
          <a:chOff x="0" y="0"/>
          <a:chExt cx="0" cy="0"/>
        </a:xfrm>
      </p:grpSpPr>
      <p:sp>
        <p:nvSpPr>
          <p:cNvPr id="3" name="Plassholder for bilde 4"/>
          <p:cNvSpPr>
            <a:spLocks noGrp="1"/>
          </p:cNvSpPr>
          <p:nvPr>
            <p:ph type="pic" sz="quarter" idx="10" hasCustomPrompt="1"/>
          </p:nvPr>
        </p:nvSpPr>
        <p:spPr>
          <a:xfrm>
            <a:off x="179512" y="180000"/>
            <a:ext cx="2808000" cy="4291200"/>
          </a:xfrm>
          <a:prstGeom prst="rect">
            <a:avLst/>
          </a:prstGeom>
        </p:spPr>
        <p:txBody>
          <a:bodyPr>
            <a:normAutofit/>
          </a:bodyPr>
          <a:lstStyle>
            <a:lvl1pPr marL="0" indent="0">
              <a:buNone/>
              <a:defRPr sz="16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4" name="Plassholder for bilde 4"/>
          <p:cNvSpPr>
            <a:spLocks noGrp="1"/>
          </p:cNvSpPr>
          <p:nvPr>
            <p:ph type="pic" sz="quarter" idx="12" hasCustomPrompt="1"/>
          </p:nvPr>
        </p:nvSpPr>
        <p:spPr>
          <a:xfrm>
            <a:off x="6156000" y="180000"/>
            <a:ext cx="2808000" cy="4291200"/>
          </a:xfrm>
          <a:prstGeom prst="rect">
            <a:avLst/>
          </a:prstGeom>
        </p:spPr>
        <p:txBody>
          <a:bodyPr>
            <a:normAutofit/>
          </a:bodyPr>
          <a:lstStyle>
            <a:lvl1pPr marL="0" indent="0">
              <a:buNone/>
              <a:defRPr sz="16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5" name="Rektangel 4"/>
          <p:cNvSpPr/>
          <p:nvPr userDrawn="1"/>
        </p:nvSpPr>
        <p:spPr>
          <a:xfrm>
            <a:off x="3168000" y="180000"/>
            <a:ext cx="2808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Undertittel 2"/>
          <p:cNvSpPr>
            <a:spLocks noGrp="1"/>
          </p:cNvSpPr>
          <p:nvPr>
            <p:ph type="subTitle" idx="1" hasCustomPrompt="1"/>
          </p:nvPr>
        </p:nvSpPr>
        <p:spPr>
          <a:xfrm>
            <a:off x="3312000" y="512677"/>
            <a:ext cx="2520280" cy="3787265"/>
          </a:xfrm>
          <a:prstGeom prst="rect">
            <a:avLst/>
          </a:prstGeom>
        </p:spPr>
        <p:txBody>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Edit </a:t>
            </a:r>
            <a:r>
              <a:rPr lang="nb-NO" dirty="0" err="1" smtClean="0"/>
              <a:t>this</a:t>
            </a:r>
            <a:r>
              <a:rPr lang="nb-NO" dirty="0" smtClean="0"/>
              <a:t> </a:t>
            </a:r>
            <a:r>
              <a:rPr lang="nb-NO" dirty="0" err="1" smtClean="0"/>
              <a:t>text</a:t>
            </a:r>
            <a:endParaRPr lang="nb-NO" dirty="0" smtClean="0"/>
          </a:p>
        </p:txBody>
      </p:sp>
    </p:spTree>
    <p:extLst>
      <p:ext uri="{BB962C8B-B14F-4D97-AF65-F5344CB8AC3E}">
        <p14:creationId xmlns:p14="http://schemas.microsoft.com/office/powerpoint/2010/main" val="3008002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X Image">
    <p:spTree>
      <p:nvGrpSpPr>
        <p:cNvPr id="1" name=""/>
        <p:cNvGrpSpPr/>
        <p:nvPr/>
      </p:nvGrpSpPr>
      <p:grpSpPr>
        <a:xfrm>
          <a:off x="0" y="0"/>
          <a:ext cx="0" cy="0"/>
          <a:chOff x="0" y="0"/>
          <a:chExt cx="0" cy="0"/>
        </a:xfrm>
      </p:grpSpPr>
      <p:sp>
        <p:nvSpPr>
          <p:cNvPr id="7" name="Plassholder for bilde 4"/>
          <p:cNvSpPr>
            <a:spLocks noGrp="1"/>
          </p:cNvSpPr>
          <p:nvPr>
            <p:ph type="pic" sz="quarter" idx="11" hasCustomPrompt="1"/>
          </p:nvPr>
        </p:nvSpPr>
        <p:spPr>
          <a:xfrm>
            <a:off x="4662000" y="180000"/>
            <a:ext cx="4302000" cy="4291200"/>
          </a:xfrm>
          <a:prstGeom prst="rect">
            <a:avLst/>
          </a:prstGeom>
        </p:spPr>
        <p:txBody>
          <a:bodyPr>
            <a:normAutofit/>
          </a:bodyPr>
          <a:lstStyle>
            <a:lvl1pPr marL="0" indent="0">
              <a:buNone/>
              <a:defRPr sz="20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8" name="Plassholder for bilde 4"/>
          <p:cNvSpPr>
            <a:spLocks noGrp="1"/>
          </p:cNvSpPr>
          <p:nvPr>
            <p:ph type="pic" sz="quarter" idx="10" hasCustomPrompt="1"/>
          </p:nvPr>
        </p:nvSpPr>
        <p:spPr>
          <a:xfrm>
            <a:off x="179512" y="180000"/>
            <a:ext cx="4302000" cy="4291200"/>
          </a:xfrm>
          <a:prstGeom prst="rect">
            <a:avLst/>
          </a:prstGeom>
        </p:spPr>
        <p:txBody>
          <a:bodyPr>
            <a:normAutofit/>
          </a:bodyPr>
          <a:lstStyle>
            <a:lvl1pPr marL="0" indent="0">
              <a:buNone/>
              <a:defRPr sz="20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Tree>
    <p:extLst>
      <p:ext uri="{BB962C8B-B14F-4D97-AF65-F5344CB8AC3E}">
        <p14:creationId xmlns:p14="http://schemas.microsoft.com/office/powerpoint/2010/main" val="1847318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X Image/Text">
    <p:spTree>
      <p:nvGrpSpPr>
        <p:cNvPr id="1" name=""/>
        <p:cNvGrpSpPr/>
        <p:nvPr/>
      </p:nvGrpSpPr>
      <p:grpSpPr>
        <a:xfrm>
          <a:off x="0" y="0"/>
          <a:ext cx="0" cy="0"/>
          <a:chOff x="0" y="0"/>
          <a:chExt cx="0" cy="0"/>
        </a:xfrm>
      </p:grpSpPr>
      <p:sp>
        <p:nvSpPr>
          <p:cNvPr id="3" name="Plassholder for bilde 4"/>
          <p:cNvSpPr>
            <a:spLocks noGrp="1"/>
          </p:cNvSpPr>
          <p:nvPr>
            <p:ph type="pic" sz="quarter" idx="11" hasCustomPrompt="1"/>
          </p:nvPr>
        </p:nvSpPr>
        <p:spPr>
          <a:xfrm>
            <a:off x="4662000" y="180000"/>
            <a:ext cx="4302000" cy="2055600"/>
          </a:xfrm>
          <a:prstGeom prst="rect">
            <a:avLst/>
          </a:prstGeom>
        </p:spPr>
        <p:txBody>
          <a:bodyPr>
            <a:normAutofit/>
          </a:bodyPr>
          <a:lstStyle>
            <a:lvl1pPr marL="0" indent="0">
              <a:buNone/>
              <a:defRPr sz="20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4" name="Plassholder for bilde 4"/>
          <p:cNvSpPr>
            <a:spLocks noGrp="1"/>
          </p:cNvSpPr>
          <p:nvPr>
            <p:ph type="pic" sz="quarter" idx="10" hasCustomPrompt="1"/>
          </p:nvPr>
        </p:nvSpPr>
        <p:spPr>
          <a:xfrm>
            <a:off x="179512" y="180000"/>
            <a:ext cx="4302000" cy="2055600"/>
          </a:xfrm>
          <a:prstGeom prst="rect">
            <a:avLst/>
          </a:prstGeom>
        </p:spPr>
        <p:txBody>
          <a:bodyPr>
            <a:normAutofit/>
          </a:bodyPr>
          <a:lstStyle>
            <a:lvl1pPr marL="0" indent="0">
              <a:buNone/>
              <a:defRPr sz="20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5" name="Rektangel 4"/>
          <p:cNvSpPr/>
          <p:nvPr userDrawn="1"/>
        </p:nvSpPr>
        <p:spPr>
          <a:xfrm>
            <a:off x="180000" y="2415600"/>
            <a:ext cx="4302000" cy="20556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p:cNvSpPr/>
          <p:nvPr userDrawn="1"/>
        </p:nvSpPr>
        <p:spPr>
          <a:xfrm>
            <a:off x="4662000" y="2415600"/>
            <a:ext cx="4302000" cy="20556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Plassholder for tekst 16"/>
          <p:cNvSpPr>
            <a:spLocks noGrp="1"/>
          </p:cNvSpPr>
          <p:nvPr>
            <p:ph type="body" sz="quarter" idx="13" hasCustomPrompt="1"/>
          </p:nvPr>
        </p:nvSpPr>
        <p:spPr>
          <a:xfrm>
            <a:off x="323528" y="2500313"/>
            <a:ext cx="4032448" cy="1871662"/>
          </a:xfrm>
          <a:prstGeom prst="rect">
            <a:avLst/>
          </a:prstGeom>
        </p:spPr>
        <p:txBody>
          <a:bodyPr vert="horz" anchor="ctr" anchorCtr="0"/>
          <a:lstStyle>
            <a:lvl1pPr marL="0" indent="0" algn="ctr">
              <a:buNone/>
              <a:defRPr sz="1600"/>
            </a:lvl1pPr>
          </a:lstStyle>
          <a:p>
            <a:pPr lvl="0"/>
            <a:r>
              <a:rPr lang="nb-NO" dirty="0" smtClean="0"/>
              <a:t>Edit </a:t>
            </a:r>
            <a:r>
              <a:rPr lang="nb-NO" dirty="0" err="1" smtClean="0"/>
              <a:t>this</a:t>
            </a:r>
            <a:r>
              <a:rPr lang="nb-NO" dirty="0" smtClean="0"/>
              <a:t> </a:t>
            </a:r>
            <a:r>
              <a:rPr lang="nb-NO" dirty="0" err="1" smtClean="0"/>
              <a:t>text</a:t>
            </a:r>
            <a:endParaRPr lang="nb-NO" dirty="0"/>
          </a:p>
        </p:txBody>
      </p:sp>
      <p:sp>
        <p:nvSpPr>
          <p:cNvPr id="11" name="Plassholder for tekst 16"/>
          <p:cNvSpPr>
            <a:spLocks noGrp="1"/>
          </p:cNvSpPr>
          <p:nvPr>
            <p:ph type="body" sz="quarter" idx="14" hasCustomPrompt="1"/>
          </p:nvPr>
        </p:nvSpPr>
        <p:spPr>
          <a:xfrm>
            <a:off x="4788024" y="2506356"/>
            <a:ext cx="4032448" cy="1871662"/>
          </a:xfrm>
          <a:prstGeom prst="rect">
            <a:avLst/>
          </a:prstGeom>
        </p:spPr>
        <p:txBody>
          <a:bodyPr vert="horz" anchor="ctr" anchorCtr="0"/>
          <a:lstStyle>
            <a:lvl1pPr marL="0" indent="0" algn="ctr">
              <a:buNone/>
              <a:defRPr sz="1600"/>
            </a:lvl1pPr>
          </a:lstStyle>
          <a:p>
            <a:pPr lvl="0"/>
            <a:r>
              <a:rPr lang="nb-NO" dirty="0" smtClean="0"/>
              <a:t>Edit </a:t>
            </a:r>
            <a:r>
              <a:rPr lang="nb-NO" dirty="0" err="1" smtClean="0"/>
              <a:t>this</a:t>
            </a:r>
            <a:r>
              <a:rPr lang="nb-NO" dirty="0" smtClean="0"/>
              <a:t> </a:t>
            </a:r>
            <a:r>
              <a:rPr lang="nb-NO" dirty="0" err="1" smtClean="0"/>
              <a:t>text</a:t>
            </a:r>
            <a:endParaRPr lang="nb-NO" dirty="0"/>
          </a:p>
        </p:txBody>
      </p:sp>
    </p:spTree>
    <p:extLst>
      <p:ext uri="{BB962C8B-B14F-4D97-AF65-F5344CB8AC3E}">
        <p14:creationId xmlns:p14="http://schemas.microsoft.com/office/powerpoint/2010/main" val="725876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X Image">
    <p:spTree>
      <p:nvGrpSpPr>
        <p:cNvPr id="1" name=""/>
        <p:cNvGrpSpPr/>
        <p:nvPr/>
      </p:nvGrpSpPr>
      <p:grpSpPr>
        <a:xfrm>
          <a:off x="0" y="0"/>
          <a:ext cx="0" cy="0"/>
          <a:chOff x="0" y="0"/>
          <a:chExt cx="0" cy="0"/>
        </a:xfrm>
      </p:grpSpPr>
      <p:sp>
        <p:nvSpPr>
          <p:cNvPr id="3" name="Plassholder for bilde 4"/>
          <p:cNvSpPr>
            <a:spLocks noGrp="1"/>
          </p:cNvSpPr>
          <p:nvPr>
            <p:ph type="pic" sz="quarter" idx="10" hasCustomPrompt="1"/>
          </p:nvPr>
        </p:nvSpPr>
        <p:spPr>
          <a:xfrm>
            <a:off x="179512" y="180000"/>
            <a:ext cx="2808000" cy="4291200"/>
          </a:xfrm>
          <a:prstGeom prst="rect">
            <a:avLst/>
          </a:prstGeom>
        </p:spPr>
        <p:txBody>
          <a:bodyPr>
            <a:normAutofit/>
          </a:bodyPr>
          <a:lstStyle>
            <a:lvl1pPr marL="0" indent="0">
              <a:buNone/>
              <a:defRPr sz="16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4" name="Plassholder for bilde 4"/>
          <p:cNvSpPr>
            <a:spLocks noGrp="1"/>
          </p:cNvSpPr>
          <p:nvPr>
            <p:ph type="pic" sz="quarter" idx="11" hasCustomPrompt="1"/>
          </p:nvPr>
        </p:nvSpPr>
        <p:spPr>
          <a:xfrm>
            <a:off x="3168000" y="180000"/>
            <a:ext cx="2808000" cy="4291200"/>
          </a:xfrm>
          <a:prstGeom prst="rect">
            <a:avLst/>
          </a:prstGeom>
        </p:spPr>
        <p:txBody>
          <a:bodyPr>
            <a:normAutofit/>
          </a:bodyPr>
          <a:lstStyle>
            <a:lvl1pPr marL="0" indent="0">
              <a:buNone/>
              <a:defRPr sz="16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5" name="Plassholder for bilde 4"/>
          <p:cNvSpPr>
            <a:spLocks noGrp="1"/>
          </p:cNvSpPr>
          <p:nvPr>
            <p:ph type="pic" sz="quarter" idx="12" hasCustomPrompt="1"/>
          </p:nvPr>
        </p:nvSpPr>
        <p:spPr>
          <a:xfrm>
            <a:off x="6156000" y="180000"/>
            <a:ext cx="2808000" cy="4291200"/>
          </a:xfrm>
          <a:prstGeom prst="rect">
            <a:avLst/>
          </a:prstGeom>
        </p:spPr>
        <p:txBody>
          <a:bodyPr>
            <a:normAutofit/>
          </a:bodyPr>
          <a:lstStyle>
            <a:lvl1pPr marL="0" indent="0">
              <a:buNone/>
              <a:defRPr sz="16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Tree>
    <p:extLst>
      <p:ext uri="{BB962C8B-B14F-4D97-AF65-F5344CB8AC3E}">
        <p14:creationId xmlns:p14="http://schemas.microsoft.com/office/powerpoint/2010/main" val="324883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X Image/Text">
    <p:spTree>
      <p:nvGrpSpPr>
        <p:cNvPr id="1" name=""/>
        <p:cNvGrpSpPr/>
        <p:nvPr/>
      </p:nvGrpSpPr>
      <p:grpSpPr>
        <a:xfrm>
          <a:off x="0" y="0"/>
          <a:ext cx="0" cy="0"/>
          <a:chOff x="0" y="0"/>
          <a:chExt cx="0" cy="0"/>
        </a:xfrm>
      </p:grpSpPr>
      <p:sp>
        <p:nvSpPr>
          <p:cNvPr id="3" name="Plassholder for bilde 4"/>
          <p:cNvSpPr>
            <a:spLocks noGrp="1"/>
          </p:cNvSpPr>
          <p:nvPr>
            <p:ph type="pic" sz="quarter" idx="10" hasCustomPrompt="1"/>
          </p:nvPr>
        </p:nvSpPr>
        <p:spPr>
          <a:xfrm>
            <a:off x="179512" y="180000"/>
            <a:ext cx="2808000" cy="2055600"/>
          </a:xfrm>
          <a:prstGeom prst="rect">
            <a:avLst/>
          </a:prstGeom>
        </p:spPr>
        <p:txBody>
          <a:bodyPr>
            <a:normAutofit/>
          </a:bodyPr>
          <a:lstStyle>
            <a:lvl1pPr marL="0" indent="0">
              <a:buNone/>
              <a:defRPr sz="14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4" name="Plassholder for bilde 4"/>
          <p:cNvSpPr>
            <a:spLocks noGrp="1"/>
          </p:cNvSpPr>
          <p:nvPr>
            <p:ph type="pic" sz="quarter" idx="11" hasCustomPrompt="1"/>
          </p:nvPr>
        </p:nvSpPr>
        <p:spPr>
          <a:xfrm>
            <a:off x="3168000" y="180000"/>
            <a:ext cx="2808000" cy="2055600"/>
          </a:xfrm>
          <a:prstGeom prst="rect">
            <a:avLst/>
          </a:prstGeom>
        </p:spPr>
        <p:txBody>
          <a:bodyPr>
            <a:normAutofit/>
          </a:bodyPr>
          <a:lstStyle>
            <a:lvl1pPr marL="0" indent="0">
              <a:buNone/>
              <a:defRPr sz="14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5" name="Plassholder for bilde 4"/>
          <p:cNvSpPr>
            <a:spLocks noGrp="1"/>
          </p:cNvSpPr>
          <p:nvPr>
            <p:ph type="pic" sz="quarter" idx="12" hasCustomPrompt="1"/>
          </p:nvPr>
        </p:nvSpPr>
        <p:spPr>
          <a:xfrm>
            <a:off x="6156000" y="180000"/>
            <a:ext cx="2808000" cy="2055600"/>
          </a:xfrm>
          <a:prstGeom prst="rect">
            <a:avLst/>
          </a:prstGeom>
        </p:spPr>
        <p:txBody>
          <a:bodyPr>
            <a:normAutofit/>
          </a:bodyPr>
          <a:lstStyle>
            <a:lvl1pPr marL="0" indent="0">
              <a:buNone/>
              <a:defRPr sz="14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6" name="Rektangel 5"/>
          <p:cNvSpPr/>
          <p:nvPr userDrawn="1"/>
        </p:nvSpPr>
        <p:spPr>
          <a:xfrm>
            <a:off x="180000" y="2415600"/>
            <a:ext cx="2808000" cy="20556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6"/>
          <p:cNvSpPr/>
          <p:nvPr userDrawn="1"/>
        </p:nvSpPr>
        <p:spPr>
          <a:xfrm>
            <a:off x="3168000" y="2419542"/>
            <a:ext cx="2808000" cy="20556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userDrawn="1"/>
        </p:nvSpPr>
        <p:spPr>
          <a:xfrm>
            <a:off x="6156000" y="2419542"/>
            <a:ext cx="2808000" cy="20556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Undertittel 2"/>
          <p:cNvSpPr>
            <a:spLocks noGrp="1"/>
          </p:cNvSpPr>
          <p:nvPr>
            <p:ph type="subTitle" idx="1" hasCustomPrompt="1"/>
          </p:nvPr>
        </p:nvSpPr>
        <p:spPr>
          <a:xfrm>
            <a:off x="251520" y="2499742"/>
            <a:ext cx="2663984" cy="1872208"/>
          </a:xfrm>
          <a:prstGeom prst="rect">
            <a:avLst/>
          </a:prstGeom>
          <a:ln>
            <a:noFill/>
          </a:ln>
        </p:spPr>
        <p:txBody>
          <a:bodyPr anchor="ctr" anchorCtr="0"/>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Edit </a:t>
            </a:r>
            <a:r>
              <a:rPr lang="nb-NO" dirty="0" err="1" smtClean="0"/>
              <a:t>this</a:t>
            </a:r>
            <a:r>
              <a:rPr lang="nb-NO" dirty="0" smtClean="0"/>
              <a:t> </a:t>
            </a:r>
            <a:r>
              <a:rPr lang="nb-NO" dirty="0" err="1" smtClean="0"/>
              <a:t>text</a:t>
            </a:r>
            <a:endParaRPr lang="nb-NO" dirty="0" smtClean="0"/>
          </a:p>
        </p:txBody>
      </p:sp>
      <p:sp>
        <p:nvSpPr>
          <p:cNvPr id="17" name="Plassholder for tekst 16"/>
          <p:cNvSpPr>
            <a:spLocks noGrp="1"/>
          </p:cNvSpPr>
          <p:nvPr>
            <p:ph type="body" sz="quarter" idx="13" hasCustomPrompt="1"/>
          </p:nvPr>
        </p:nvSpPr>
        <p:spPr>
          <a:xfrm>
            <a:off x="3276600" y="2500313"/>
            <a:ext cx="2590800" cy="1871662"/>
          </a:xfrm>
          <a:prstGeom prst="rect">
            <a:avLst/>
          </a:prstGeom>
        </p:spPr>
        <p:txBody>
          <a:bodyPr vert="horz" anchor="ctr" anchorCtr="0"/>
          <a:lstStyle>
            <a:lvl1pPr marL="0" indent="0" algn="ctr">
              <a:buNone/>
              <a:defRPr sz="1600"/>
            </a:lvl1pPr>
          </a:lstStyle>
          <a:p>
            <a:pPr lvl="0"/>
            <a:r>
              <a:rPr lang="nb-NO" dirty="0" smtClean="0"/>
              <a:t>Edit </a:t>
            </a:r>
            <a:r>
              <a:rPr lang="nb-NO" dirty="0" err="1" smtClean="0"/>
              <a:t>this</a:t>
            </a:r>
            <a:r>
              <a:rPr lang="nb-NO" dirty="0" smtClean="0"/>
              <a:t> </a:t>
            </a:r>
            <a:r>
              <a:rPr lang="nb-NO" dirty="0" err="1" smtClean="0"/>
              <a:t>text</a:t>
            </a:r>
            <a:endParaRPr lang="nb-NO" dirty="0"/>
          </a:p>
        </p:txBody>
      </p:sp>
      <p:sp>
        <p:nvSpPr>
          <p:cNvPr id="18" name="Plassholder for tekst 16"/>
          <p:cNvSpPr>
            <a:spLocks noGrp="1"/>
          </p:cNvSpPr>
          <p:nvPr>
            <p:ph type="body" sz="quarter" idx="14" hasCustomPrompt="1"/>
          </p:nvPr>
        </p:nvSpPr>
        <p:spPr>
          <a:xfrm>
            <a:off x="6264000" y="2507784"/>
            <a:ext cx="2590800" cy="1871662"/>
          </a:xfrm>
          <a:prstGeom prst="rect">
            <a:avLst/>
          </a:prstGeom>
        </p:spPr>
        <p:txBody>
          <a:bodyPr vert="horz" anchor="ctr" anchorCtr="0"/>
          <a:lstStyle>
            <a:lvl1pPr marL="0" indent="0" algn="ctr">
              <a:buNone/>
              <a:defRPr sz="1600"/>
            </a:lvl1pPr>
          </a:lstStyle>
          <a:p>
            <a:pPr lvl="0"/>
            <a:r>
              <a:rPr lang="nb-NO" dirty="0" smtClean="0"/>
              <a:t>Edit </a:t>
            </a:r>
            <a:r>
              <a:rPr lang="nb-NO" dirty="0" err="1" smtClean="0"/>
              <a:t>this</a:t>
            </a:r>
            <a:r>
              <a:rPr lang="nb-NO" dirty="0" smtClean="0"/>
              <a:t> </a:t>
            </a:r>
            <a:r>
              <a:rPr lang="nb-NO" dirty="0" err="1" smtClean="0"/>
              <a:t>text</a:t>
            </a:r>
            <a:endParaRPr lang="nb-NO" dirty="0"/>
          </a:p>
        </p:txBody>
      </p:sp>
    </p:spTree>
    <p:extLst>
      <p:ext uri="{BB962C8B-B14F-4D97-AF65-F5344CB8AC3E}">
        <p14:creationId xmlns:p14="http://schemas.microsoft.com/office/powerpoint/2010/main" val="4280984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X Image">
    <p:spTree>
      <p:nvGrpSpPr>
        <p:cNvPr id="1" name=""/>
        <p:cNvGrpSpPr/>
        <p:nvPr/>
      </p:nvGrpSpPr>
      <p:grpSpPr>
        <a:xfrm>
          <a:off x="0" y="0"/>
          <a:ext cx="0" cy="0"/>
          <a:chOff x="0" y="0"/>
          <a:chExt cx="0" cy="0"/>
        </a:xfrm>
      </p:grpSpPr>
      <p:sp>
        <p:nvSpPr>
          <p:cNvPr id="3" name="Plassholder for bilde 4"/>
          <p:cNvSpPr>
            <a:spLocks noGrp="1"/>
          </p:cNvSpPr>
          <p:nvPr>
            <p:ph type="pic" sz="quarter" idx="11" hasCustomPrompt="1"/>
          </p:nvPr>
        </p:nvSpPr>
        <p:spPr>
          <a:xfrm>
            <a:off x="4662000" y="180000"/>
            <a:ext cx="4302000" cy="2055600"/>
          </a:xfrm>
          <a:prstGeom prst="rect">
            <a:avLst/>
          </a:prstGeom>
        </p:spPr>
        <p:txBody>
          <a:bodyPr>
            <a:normAutofit/>
          </a:bodyPr>
          <a:lstStyle>
            <a:lvl1pPr marL="0" indent="0">
              <a:buNone/>
              <a:defRPr sz="20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4" name="Plassholder for bilde 4"/>
          <p:cNvSpPr>
            <a:spLocks noGrp="1"/>
          </p:cNvSpPr>
          <p:nvPr>
            <p:ph type="pic" sz="quarter" idx="10" hasCustomPrompt="1"/>
          </p:nvPr>
        </p:nvSpPr>
        <p:spPr>
          <a:xfrm>
            <a:off x="179512" y="180000"/>
            <a:ext cx="4302000" cy="2055600"/>
          </a:xfrm>
          <a:prstGeom prst="rect">
            <a:avLst/>
          </a:prstGeom>
        </p:spPr>
        <p:txBody>
          <a:bodyPr>
            <a:normAutofit/>
          </a:bodyPr>
          <a:lstStyle>
            <a:lvl1pPr marL="0" indent="0">
              <a:buNone/>
              <a:defRPr sz="20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5" name="Plassholder for bilde 4"/>
          <p:cNvSpPr>
            <a:spLocks noGrp="1"/>
          </p:cNvSpPr>
          <p:nvPr>
            <p:ph type="pic" sz="quarter" idx="12" hasCustomPrompt="1"/>
          </p:nvPr>
        </p:nvSpPr>
        <p:spPr>
          <a:xfrm>
            <a:off x="4662000" y="2421617"/>
            <a:ext cx="4302000" cy="2055600"/>
          </a:xfrm>
          <a:prstGeom prst="rect">
            <a:avLst/>
          </a:prstGeom>
        </p:spPr>
        <p:txBody>
          <a:bodyPr>
            <a:normAutofit/>
          </a:bodyPr>
          <a:lstStyle>
            <a:lvl1pPr marL="0" indent="0">
              <a:buNone/>
              <a:defRPr sz="20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6" name="Plassholder for bilde 4"/>
          <p:cNvSpPr>
            <a:spLocks noGrp="1"/>
          </p:cNvSpPr>
          <p:nvPr>
            <p:ph type="pic" sz="quarter" idx="13" hasCustomPrompt="1"/>
          </p:nvPr>
        </p:nvSpPr>
        <p:spPr>
          <a:xfrm>
            <a:off x="179512" y="2415600"/>
            <a:ext cx="4302000" cy="2055600"/>
          </a:xfrm>
          <a:prstGeom prst="rect">
            <a:avLst/>
          </a:prstGeom>
        </p:spPr>
        <p:txBody>
          <a:bodyPr>
            <a:normAutofit/>
          </a:bodyPr>
          <a:lstStyle>
            <a:lvl1pPr marL="0" indent="0">
              <a:buNone/>
              <a:defRPr sz="20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Tree>
    <p:extLst>
      <p:ext uri="{BB962C8B-B14F-4D97-AF65-F5344CB8AC3E}">
        <p14:creationId xmlns:p14="http://schemas.microsoft.com/office/powerpoint/2010/main" val="2167249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X Image">
    <p:spTree>
      <p:nvGrpSpPr>
        <p:cNvPr id="1" name=""/>
        <p:cNvGrpSpPr/>
        <p:nvPr/>
      </p:nvGrpSpPr>
      <p:grpSpPr>
        <a:xfrm>
          <a:off x="0" y="0"/>
          <a:ext cx="0" cy="0"/>
          <a:chOff x="0" y="0"/>
          <a:chExt cx="0" cy="0"/>
        </a:xfrm>
      </p:grpSpPr>
      <p:sp>
        <p:nvSpPr>
          <p:cNvPr id="3" name="Plassholder for bilde 4"/>
          <p:cNvSpPr>
            <a:spLocks noGrp="1"/>
          </p:cNvSpPr>
          <p:nvPr>
            <p:ph type="pic" sz="quarter" idx="10" hasCustomPrompt="1"/>
          </p:nvPr>
        </p:nvSpPr>
        <p:spPr>
          <a:xfrm>
            <a:off x="179512" y="180000"/>
            <a:ext cx="2808000" cy="2055600"/>
          </a:xfrm>
          <a:prstGeom prst="rect">
            <a:avLst/>
          </a:prstGeom>
        </p:spPr>
        <p:txBody>
          <a:bodyPr>
            <a:normAutofit/>
          </a:bodyPr>
          <a:lstStyle>
            <a:lvl1pPr marL="0" indent="0">
              <a:buNone/>
              <a:defRPr sz="14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4" name="Plassholder for bilde 4"/>
          <p:cNvSpPr>
            <a:spLocks noGrp="1"/>
          </p:cNvSpPr>
          <p:nvPr>
            <p:ph type="pic" sz="quarter" idx="11" hasCustomPrompt="1"/>
          </p:nvPr>
        </p:nvSpPr>
        <p:spPr>
          <a:xfrm>
            <a:off x="3168000" y="180000"/>
            <a:ext cx="2808000" cy="2055600"/>
          </a:xfrm>
          <a:prstGeom prst="rect">
            <a:avLst/>
          </a:prstGeom>
        </p:spPr>
        <p:txBody>
          <a:bodyPr>
            <a:normAutofit/>
          </a:bodyPr>
          <a:lstStyle>
            <a:lvl1pPr marL="0" indent="0">
              <a:buNone/>
              <a:defRPr sz="14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5" name="Plassholder for bilde 4"/>
          <p:cNvSpPr>
            <a:spLocks noGrp="1"/>
          </p:cNvSpPr>
          <p:nvPr>
            <p:ph type="pic" sz="quarter" idx="12" hasCustomPrompt="1"/>
          </p:nvPr>
        </p:nvSpPr>
        <p:spPr>
          <a:xfrm>
            <a:off x="6156000" y="180000"/>
            <a:ext cx="2808000" cy="2055600"/>
          </a:xfrm>
          <a:prstGeom prst="rect">
            <a:avLst/>
          </a:prstGeom>
        </p:spPr>
        <p:txBody>
          <a:bodyPr>
            <a:normAutofit/>
          </a:bodyPr>
          <a:lstStyle>
            <a:lvl1pPr marL="0" indent="0">
              <a:buNone/>
              <a:defRPr sz="14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6" name="Plassholder for bilde 4"/>
          <p:cNvSpPr>
            <a:spLocks noGrp="1"/>
          </p:cNvSpPr>
          <p:nvPr>
            <p:ph type="pic" sz="quarter" idx="13" hasCustomPrompt="1"/>
          </p:nvPr>
        </p:nvSpPr>
        <p:spPr>
          <a:xfrm>
            <a:off x="179512" y="2415600"/>
            <a:ext cx="2808000" cy="2055600"/>
          </a:xfrm>
          <a:prstGeom prst="rect">
            <a:avLst/>
          </a:prstGeom>
        </p:spPr>
        <p:txBody>
          <a:bodyPr>
            <a:normAutofit/>
          </a:bodyPr>
          <a:lstStyle>
            <a:lvl1pPr marL="0" indent="0">
              <a:buNone/>
              <a:defRPr sz="14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7" name="Plassholder for bilde 4"/>
          <p:cNvSpPr>
            <a:spLocks noGrp="1"/>
          </p:cNvSpPr>
          <p:nvPr>
            <p:ph type="pic" sz="quarter" idx="14" hasCustomPrompt="1"/>
          </p:nvPr>
        </p:nvSpPr>
        <p:spPr>
          <a:xfrm>
            <a:off x="3168000" y="2415600"/>
            <a:ext cx="2808000" cy="2055600"/>
          </a:xfrm>
          <a:prstGeom prst="rect">
            <a:avLst/>
          </a:prstGeom>
        </p:spPr>
        <p:txBody>
          <a:bodyPr>
            <a:normAutofit/>
          </a:bodyPr>
          <a:lstStyle>
            <a:lvl1pPr marL="0" indent="0">
              <a:buNone/>
              <a:defRPr sz="14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8" name="Plassholder for bilde 4"/>
          <p:cNvSpPr>
            <a:spLocks noGrp="1"/>
          </p:cNvSpPr>
          <p:nvPr>
            <p:ph type="pic" sz="quarter" idx="15" hasCustomPrompt="1"/>
          </p:nvPr>
        </p:nvSpPr>
        <p:spPr>
          <a:xfrm>
            <a:off x="6156000" y="2415600"/>
            <a:ext cx="2808000" cy="2055600"/>
          </a:xfrm>
          <a:prstGeom prst="rect">
            <a:avLst/>
          </a:prstGeom>
        </p:spPr>
        <p:txBody>
          <a:bodyPr>
            <a:normAutofit/>
          </a:bodyPr>
          <a:lstStyle>
            <a:lvl1pPr marL="0" indent="0">
              <a:buNone/>
              <a:defRPr sz="1400" baseline="0"/>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Tree>
    <p:extLst>
      <p:ext uri="{BB962C8B-B14F-4D97-AF65-F5344CB8AC3E}">
        <p14:creationId xmlns:p14="http://schemas.microsoft.com/office/powerpoint/2010/main" val="394636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Rektangel 5"/>
          <p:cNvSpPr/>
          <p:nvPr userDrawn="1"/>
        </p:nvSpPr>
        <p:spPr>
          <a:xfrm>
            <a:off x="180000" y="180000"/>
            <a:ext cx="8784000" cy="429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5" name="Tittel 1"/>
          <p:cNvSpPr>
            <a:spLocks noGrp="1"/>
          </p:cNvSpPr>
          <p:nvPr>
            <p:ph type="ctrTitle" hasCustomPrompt="1"/>
          </p:nvPr>
        </p:nvSpPr>
        <p:spPr>
          <a:xfrm>
            <a:off x="685800" y="1799201"/>
            <a:ext cx="7772400" cy="1102519"/>
          </a:xfrm>
          <a:prstGeom prst="rect">
            <a:avLst/>
          </a:prstGeom>
        </p:spPr>
        <p:txBody>
          <a:bodyPr/>
          <a:lstStyle>
            <a:lvl1pPr algn="ctr">
              <a:defRPr>
                <a:solidFill>
                  <a:schemeClr val="bg1"/>
                </a:solidFill>
              </a:defRPr>
            </a:lvl1pPr>
          </a:lstStyle>
          <a:p>
            <a:r>
              <a:rPr lang="nb-NO" dirty="0" smtClean="0"/>
              <a:t>EDIT THIS TEXT</a:t>
            </a:r>
            <a:endParaRPr lang="nb-NO" dirty="0"/>
          </a:p>
        </p:txBody>
      </p:sp>
    </p:spTree>
    <p:extLst>
      <p:ext uri="{BB962C8B-B14F-4D97-AF65-F5344CB8AC3E}">
        <p14:creationId xmlns:p14="http://schemas.microsoft.com/office/powerpoint/2010/main" val="3262645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55876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slide">
    <p:spTree>
      <p:nvGrpSpPr>
        <p:cNvPr id="1" name=""/>
        <p:cNvGrpSpPr/>
        <p:nvPr/>
      </p:nvGrpSpPr>
      <p:grpSpPr>
        <a:xfrm>
          <a:off x="0" y="0"/>
          <a:ext cx="0" cy="0"/>
          <a:chOff x="0" y="0"/>
          <a:chExt cx="0" cy="0"/>
        </a:xfrm>
      </p:grpSpPr>
      <p:sp>
        <p:nvSpPr>
          <p:cNvPr id="4" name="Rektangel 3"/>
          <p:cNvSpPr/>
          <p:nvPr userDrawn="1"/>
        </p:nvSpPr>
        <p:spPr>
          <a:xfrm>
            <a:off x="180000" y="180000"/>
            <a:ext cx="8784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2" name="Tittel 1"/>
          <p:cNvSpPr>
            <a:spLocks noGrp="1"/>
          </p:cNvSpPr>
          <p:nvPr>
            <p:ph type="title" hasCustomPrompt="1"/>
          </p:nvPr>
        </p:nvSpPr>
        <p:spPr>
          <a:xfrm>
            <a:off x="457200" y="332339"/>
            <a:ext cx="8229600" cy="857250"/>
          </a:xfrm>
          <a:prstGeom prst="rect">
            <a:avLst/>
          </a:prstGeom>
        </p:spPr>
        <p:txBody>
          <a:bodyPr vert="horz"/>
          <a:lstStyle>
            <a:lvl1pPr algn="l">
              <a:defRPr sz="3600"/>
            </a:lvl1pPr>
          </a:lstStyle>
          <a:p>
            <a:r>
              <a:rPr lang="nb-NO" dirty="0" smtClean="0"/>
              <a:t>Edit </a:t>
            </a:r>
            <a:r>
              <a:rPr lang="nb-NO" dirty="0" err="1" smtClean="0"/>
              <a:t>this</a:t>
            </a:r>
            <a:r>
              <a:rPr lang="nb-NO" dirty="0" smtClean="0"/>
              <a:t> </a:t>
            </a:r>
            <a:r>
              <a:rPr lang="nb-NO" dirty="0" err="1" smtClean="0"/>
              <a:t>text</a:t>
            </a:r>
            <a:endParaRPr lang="nb-NO" dirty="0"/>
          </a:p>
        </p:txBody>
      </p:sp>
      <p:sp>
        <p:nvSpPr>
          <p:cNvPr id="7" name="Undertittel 2"/>
          <p:cNvSpPr>
            <a:spLocks noGrp="1"/>
          </p:cNvSpPr>
          <p:nvPr>
            <p:ph type="subTitle" idx="1" hasCustomPrompt="1"/>
          </p:nvPr>
        </p:nvSpPr>
        <p:spPr>
          <a:xfrm>
            <a:off x="467694" y="1256136"/>
            <a:ext cx="8219105" cy="2942639"/>
          </a:xfrm>
          <a:prstGeom prst="rect">
            <a:avLst/>
          </a:prstGeo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Edit </a:t>
            </a:r>
            <a:r>
              <a:rPr lang="nb-NO" dirty="0" err="1" smtClean="0"/>
              <a:t>this</a:t>
            </a:r>
            <a:r>
              <a:rPr lang="nb-NO" dirty="0" smtClean="0"/>
              <a:t> </a:t>
            </a:r>
            <a:r>
              <a:rPr lang="nb-NO" dirty="0" err="1" smtClean="0"/>
              <a:t>text</a:t>
            </a:r>
            <a:endParaRPr lang="nb-NO" dirty="0" smtClean="0"/>
          </a:p>
        </p:txBody>
      </p:sp>
    </p:spTree>
    <p:extLst>
      <p:ext uri="{BB962C8B-B14F-4D97-AF65-F5344CB8AC3E}">
        <p14:creationId xmlns:p14="http://schemas.microsoft.com/office/powerpoint/2010/main" val="330677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ulletlist">
    <p:spTree>
      <p:nvGrpSpPr>
        <p:cNvPr id="1" name=""/>
        <p:cNvGrpSpPr/>
        <p:nvPr/>
      </p:nvGrpSpPr>
      <p:grpSpPr>
        <a:xfrm>
          <a:off x="0" y="0"/>
          <a:ext cx="0" cy="0"/>
          <a:chOff x="0" y="0"/>
          <a:chExt cx="0" cy="0"/>
        </a:xfrm>
      </p:grpSpPr>
      <p:sp>
        <p:nvSpPr>
          <p:cNvPr id="4" name="Rektangel 3"/>
          <p:cNvSpPr/>
          <p:nvPr userDrawn="1"/>
        </p:nvSpPr>
        <p:spPr>
          <a:xfrm>
            <a:off x="180000" y="180000"/>
            <a:ext cx="8784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2" name="Tittel 1"/>
          <p:cNvSpPr>
            <a:spLocks noGrp="1"/>
          </p:cNvSpPr>
          <p:nvPr>
            <p:ph type="title" hasCustomPrompt="1"/>
          </p:nvPr>
        </p:nvSpPr>
        <p:spPr>
          <a:xfrm>
            <a:off x="457200" y="332339"/>
            <a:ext cx="8229600" cy="857250"/>
          </a:xfrm>
          <a:prstGeom prst="rect">
            <a:avLst/>
          </a:prstGeom>
        </p:spPr>
        <p:txBody>
          <a:bodyPr vert="horz"/>
          <a:lstStyle>
            <a:lvl1pPr algn="l">
              <a:defRPr sz="3600"/>
            </a:lvl1pPr>
          </a:lstStyle>
          <a:p>
            <a:r>
              <a:rPr lang="nb-NO" dirty="0" smtClean="0"/>
              <a:t>Edit </a:t>
            </a:r>
            <a:r>
              <a:rPr lang="nb-NO" dirty="0" err="1" smtClean="0"/>
              <a:t>this</a:t>
            </a:r>
            <a:r>
              <a:rPr lang="nb-NO" dirty="0" smtClean="0"/>
              <a:t> </a:t>
            </a:r>
            <a:r>
              <a:rPr lang="nb-NO" dirty="0" err="1" smtClean="0"/>
              <a:t>text</a:t>
            </a:r>
            <a:endParaRPr lang="nb-NO" dirty="0"/>
          </a:p>
        </p:txBody>
      </p:sp>
      <p:sp>
        <p:nvSpPr>
          <p:cNvPr id="7" name="Undertittel 2"/>
          <p:cNvSpPr>
            <a:spLocks noGrp="1"/>
          </p:cNvSpPr>
          <p:nvPr>
            <p:ph type="subTitle" idx="1" hasCustomPrompt="1"/>
          </p:nvPr>
        </p:nvSpPr>
        <p:spPr>
          <a:xfrm>
            <a:off x="467694" y="1256136"/>
            <a:ext cx="8219105" cy="2942639"/>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Edit </a:t>
            </a:r>
            <a:r>
              <a:rPr lang="nb-NO" dirty="0" err="1" smtClean="0"/>
              <a:t>this</a:t>
            </a:r>
            <a:r>
              <a:rPr lang="nb-NO" dirty="0" smtClean="0"/>
              <a:t> </a:t>
            </a:r>
            <a:r>
              <a:rPr lang="nb-NO" dirty="0" err="1" smtClean="0"/>
              <a:t>text</a:t>
            </a:r>
            <a:endParaRPr lang="nb-NO" dirty="0" smtClean="0"/>
          </a:p>
          <a:p>
            <a:r>
              <a:rPr lang="nb-NO" dirty="0" smtClean="0"/>
              <a:t>And </a:t>
            </a:r>
            <a:r>
              <a:rPr lang="nb-NO" dirty="0" err="1" smtClean="0"/>
              <a:t>edit</a:t>
            </a:r>
            <a:r>
              <a:rPr lang="nb-NO" dirty="0" smtClean="0"/>
              <a:t> </a:t>
            </a:r>
            <a:r>
              <a:rPr lang="nb-NO" dirty="0" err="1" smtClean="0"/>
              <a:t>this</a:t>
            </a:r>
            <a:r>
              <a:rPr lang="nb-NO" dirty="0" smtClean="0"/>
              <a:t> </a:t>
            </a:r>
            <a:r>
              <a:rPr lang="nb-NO" dirty="0" err="1" smtClean="0"/>
              <a:t>text</a:t>
            </a:r>
            <a:r>
              <a:rPr lang="nb-NO" dirty="0" smtClean="0"/>
              <a:t> </a:t>
            </a:r>
            <a:r>
              <a:rPr lang="nb-NO" dirty="0" err="1" smtClean="0"/>
              <a:t>too</a:t>
            </a:r>
            <a:endParaRPr lang="nb-NO" dirty="0" smtClean="0"/>
          </a:p>
          <a:p>
            <a:r>
              <a:rPr lang="nb-NO" dirty="0" smtClean="0"/>
              <a:t>This </a:t>
            </a:r>
            <a:r>
              <a:rPr lang="nb-NO" dirty="0" err="1" smtClean="0"/>
              <a:t>text</a:t>
            </a:r>
            <a:r>
              <a:rPr lang="nb-NO" dirty="0" smtClean="0"/>
              <a:t> </a:t>
            </a:r>
            <a:r>
              <a:rPr lang="nb-NO" dirty="0" err="1" smtClean="0"/>
              <a:t>should</a:t>
            </a:r>
            <a:r>
              <a:rPr lang="nb-NO" dirty="0" smtClean="0"/>
              <a:t> be </a:t>
            </a:r>
            <a:r>
              <a:rPr lang="nb-NO" dirty="0" err="1" smtClean="0"/>
              <a:t>edited</a:t>
            </a:r>
            <a:endParaRPr lang="nb-NO" dirty="0" smtClean="0"/>
          </a:p>
          <a:p>
            <a:endParaRPr lang="nb-NO" dirty="0" smtClean="0"/>
          </a:p>
          <a:p>
            <a:endParaRPr lang="nb-NO" dirty="0" smtClean="0"/>
          </a:p>
        </p:txBody>
      </p:sp>
    </p:spTree>
    <p:extLst>
      <p:ext uri="{BB962C8B-B14F-4D97-AF65-F5344CB8AC3E}">
        <p14:creationId xmlns:p14="http://schemas.microsoft.com/office/powerpoint/2010/main" val="160433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no heading">
    <p:spTree>
      <p:nvGrpSpPr>
        <p:cNvPr id="1" name=""/>
        <p:cNvGrpSpPr/>
        <p:nvPr/>
      </p:nvGrpSpPr>
      <p:grpSpPr>
        <a:xfrm>
          <a:off x="0" y="0"/>
          <a:ext cx="0" cy="0"/>
          <a:chOff x="0" y="0"/>
          <a:chExt cx="0" cy="0"/>
        </a:xfrm>
      </p:grpSpPr>
      <p:sp>
        <p:nvSpPr>
          <p:cNvPr id="4" name="Rektangel 3"/>
          <p:cNvSpPr/>
          <p:nvPr userDrawn="1"/>
        </p:nvSpPr>
        <p:spPr>
          <a:xfrm>
            <a:off x="180000" y="180000"/>
            <a:ext cx="8784488"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5" name="Undertittel 2"/>
          <p:cNvSpPr>
            <a:spLocks noGrp="1"/>
          </p:cNvSpPr>
          <p:nvPr>
            <p:ph type="subTitle" idx="1" hasCustomPrompt="1"/>
          </p:nvPr>
        </p:nvSpPr>
        <p:spPr>
          <a:xfrm>
            <a:off x="323528" y="512677"/>
            <a:ext cx="8496944" cy="3787265"/>
          </a:xfrm>
          <a:prstGeom prst="rect">
            <a:avLst/>
          </a:prstGeo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Edit </a:t>
            </a:r>
            <a:r>
              <a:rPr lang="nb-NO" dirty="0" err="1" smtClean="0"/>
              <a:t>this</a:t>
            </a:r>
            <a:r>
              <a:rPr lang="nb-NO" dirty="0" smtClean="0"/>
              <a:t> </a:t>
            </a:r>
            <a:r>
              <a:rPr lang="nb-NO" dirty="0" err="1" smtClean="0"/>
              <a:t>text</a:t>
            </a:r>
            <a:endParaRPr lang="nb-NO" dirty="0" smtClean="0"/>
          </a:p>
        </p:txBody>
      </p:sp>
    </p:spTree>
    <p:extLst>
      <p:ext uri="{BB962C8B-B14F-4D97-AF65-F5344CB8AC3E}">
        <p14:creationId xmlns:p14="http://schemas.microsoft.com/office/powerpoint/2010/main" val="201632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slide">
    <p:spTree>
      <p:nvGrpSpPr>
        <p:cNvPr id="1" name=""/>
        <p:cNvGrpSpPr/>
        <p:nvPr/>
      </p:nvGrpSpPr>
      <p:grpSpPr>
        <a:xfrm>
          <a:off x="0" y="0"/>
          <a:ext cx="0" cy="0"/>
          <a:chOff x="0" y="0"/>
          <a:chExt cx="0" cy="0"/>
        </a:xfrm>
      </p:grpSpPr>
      <p:sp>
        <p:nvSpPr>
          <p:cNvPr id="5" name="Plassholder for bilde 4"/>
          <p:cNvSpPr>
            <a:spLocks noGrp="1"/>
          </p:cNvSpPr>
          <p:nvPr>
            <p:ph type="pic" sz="quarter" idx="10" hasCustomPrompt="1"/>
          </p:nvPr>
        </p:nvSpPr>
        <p:spPr>
          <a:xfrm>
            <a:off x="180000" y="180000"/>
            <a:ext cx="8784000" cy="4291200"/>
          </a:xfrm>
          <a:prstGeom prst="rect">
            <a:avLst/>
          </a:prstGeom>
        </p:spPr>
        <p:txBody>
          <a:bodyPr/>
          <a:lstStyle>
            <a:lvl1pPr marL="0" indent="0">
              <a:buNone/>
              <a:defRPr sz="2800" baseline="0">
                <a:solidFill>
                  <a:schemeClr val="tx2"/>
                </a:solidFill>
              </a:defRPr>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Tree>
    <p:extLst>
      <p:ext uri="{BB962C8B-B14F-4D97-AF65-F5344CB8AC3E}">
        <p14:creationId xmlns:p14="http://schemas.microsoft.com/office/powerpoint/2010/main" val="21616109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slide">
    <p:spTree>
      <p:nvGrpSpPr>
        <p:cNvPr id="1" name=""/>
        <p:cNvGrpSpPr/>
        <p:nvPr/>
      </p:nvGrpSpPr>
      <p:grpSpPr>
        <a:xfrm>
          <a:off x="0" y="0"/>
          <a:ext cx="0" cy="0"/>
          <a:chOff x="0" y="0"/>
          <a:chExt cx="0" cy="0"/>
        </a:xfrm>
      </p:grpSpPr>
      <p:sp>
        <p:nvSpPr>
          <p:cNvPr id="3" name="Plassholder for media 2"/>
          <p:cNvSpPr>
            <a:spLocks noGrp="1"/>
          </p:cNvSpPr>
          <p:nvPr>
            <p:ph type="media" sz="quarter" idx="10" hasCustomPrompt="1"/>
          </p:nvPr>
        </p:nvSpPr>
        <p:spPr>
          <a:xfrm>
            <a:off x="180000" y="180000"/>
            <a:ext cx="8784000" cy="4291200"/>
          </a:xfrm>
          <a:prstGeom prst="rect">
            <a:avLst/>
          </a:prstGeom>
        </p:spPr>
        <p:txBody>
          <a:bodyPr vert="horz"/>
          <a:lstStyle>
            <a:lvl1pPr marL="0" indent="0">
              <a:buNone/>
              <a:defRPr sz="2800">
                <a:solidFill>
                  <a:schemeClr val="tx1">
                    <a:lumMod val="50000"/>
                    <a:lumOff val="50000"/>
                  </a:schemeClr>
                </a:solidFill>
              </a:defRPr>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video.</a:t>
            </a:r>
            <a:endParaRPr lang="nb-NO" dirty="0"/>
          </a:p>
        </p:txBody>
      </p:sp>
    </p:spTree>
    <p:extLst>
      <p:ext uri="{BB962C8B-B14F-4D97-AF65-F5344CB8AC3E}">
        <p14:creationId xmlns:p14="http://schemas.microsoft.com/office/powerpoint/2010/main" val="17523619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Heading">
    <p:spTree>
      <p:nvGrpSpPr>
        <p:cNvPr id="1" name=""/>
        <p:cNvGrpSpPr/>
        <p:nvPr/>
      </p:nvGrpSpPr>
      <p:grpSpPr>
        <a:xfrm>
          <a:off x="0" y="0"/>
          <a:ext cx="0" cy="0"/>
          <a:chOff x="0" y="0"/>
          <a:chExt cx="0" cy="0"/>
        </a:xfrm>
      </p:grpSpPr>
      <p:sp>
        <p:nvSpPr>
          <p:cNvPr id="3" name="Plassholder for bilde 4"/>
          <p:cNvSpPr>
            <a:spLocks noGrp="1"/>
          </p:cNvSpPr>
          <p:nvPr>
            <p:ph type="pic" sz="quarter" idx="10" hasCustomPrompt="1"/>
          </p:nvPr>
        </p:nvSpPr>
        <p:spPr>
          <a:xfrm>
            <a:off x="180000" y="180000"/>
            <a:ext cx="8784000" cy="4291200"/>
          </a:xfrm>
          <a:prstGeom prst="rect">
            <a:avLst/>
          </a:prstGeom>
        </p:spPr>
        <p:txBody>
          <a:bodyPr/>
          <a:lstStyle>
            <a:lvl1pPr marL="0" indent="0">
              <a:buNone/>
              <a:defRPr sz="2800" baseline="0">
                <a:solidFill>
                  <a:srgbClr val="808080"/>
                </a:solidFill>
              </a:defRPr>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2" name="Tittel 1"/>
          <p:cNvSpPr>
            <a:spLocks noGrp="1"/>
          </p:cNvSpPr>
          <p:nvPr>
            <p:ph type="title" hasCustomPrompt="1"/>
          </p:nvPr>
        </p:nvSpPr>
        <p:spPr>
          <a:xfrm>
            <a:off x="2339752" y="2931790"/>
            <a:ext cx="4536504" cy="857250"/>
          </a:xfrm>
          <a:prstGeom prst="rect">
            <a:avLst/>
          </a:prstGeom>
          <a:solidFill>
            <a:schemeClr val="tx1">
              <a:lumMod val="85000"/>
              <a:lumOff val="15000"/>
              <a:alpha val="75000"/>
            </a:schemeClr>
          </a:solidFill>
        </p:spPr>
        <p:txBody>
          <a:bodyPr vert="horz"/>
          <a:lstStyle>
            <a:lvl1pPr>
              <a:defRPr>
                <a:solidFill>
                  <a:schemeClr val="bg1"/>
                </a:solidFill>
              </a:defRPr>
            </a:lvl1pPr>
          </a:lstStyle>
          <a:p>
            <a:r>
              <a:rPr lang="nb-NO" dirty="0" smtClean="0"/>
              <a:t>Edit </a:t>
            </a:r>
            <a:r>
              <a:rPr lang="nb-NO" dirty="0" err="1" smtClean="0"/>
              <a:t>this</a:t>
            </a:r>
            <a:r>
              <a:rPr lang="nb-NO" dirty="0" smtClean="0"/>
              <a:t> </a:t>
            </a:r>
            <a:r>
              <a:rPr lang="nb-NO" dirty="0" err="1" smtClean="0"/>
              <a:t>text</a:t>
            </a:r>
            <a:endParaRPr lang="nb-NO" dirty="0"/>
          </a:p>
        </p:txBody>
      </p:sp>
    </p:spTree>
    <p:extLst>
      <p:ext uri="{BB962C8B-B14F-4D97-AF65-F5344CB8AC3E}">
        <p14:creationId xmlns:p14="http://schemas.microsoft.com/office/powerpoint/2010/main" val="198860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 (1)">
    <p:spTree>
      <p:nvGrpSpPr>
        <p:cNvPr id="1" name=""/>
        <p:cNvGrpSpPr/>
        <p:nvPr/>
      </p:nvGrpSpPr>
      <p:grpSpPr>
        <a:xfrm>
          <a:off x="0" y="0"/>
          <a:ext cx="0" cy="0"/>
          <a:chOff x="0" y="0"/>
          <a:chExt cx="0" cy="0"/>
        </a:xfrm>
      </p:grpSpPr>
      <p:sp>
        <p:nvSpPr>
          <p:cNvPr id="3" name="Plassholder for bilde 4"/>
          <p:cNvSpPr>
            <a:spLocks noGrp="1"/>
          </p:cNvSpPr>
          <p:nvPr>
            <p:ph type="pic" sz="quarter" idx="11" hasCustomPrompt="1"/>
          </p:nvPr>
        </p:nvSpPr>
        <p:spPr>
          <a:xfrm>
            <a:off x="3168000" y="180000"/>
            <a:ext cx="5796000" cy="4291200"/>
          </a:xfrm>
          <a:prstGeom prst="rect">
            <a:avLst/>
          </a:prstGeom>
        </p:spPr>
        <p:txBody>
          <a:bodyPr>
            <a:normAutofit/>
          </a:bodyPr>
          <a:lstStyle>
            <a:lvl1pPr marL="0" indent="0">
              <a:buNone/>
              <a:defRPr sz="1600" baseline="0">
                <a:solidFill>
                  <a:srgbClr val="808080"/>
                </a:solidFill>
              </a:defRPr>
            </a:lvl1pPr>
          </a:lstStyle>
          <a:p>
            <a:r>
              <a:rPr lang="nb-NO" dirty="0" err="1" smtClean="0"/>
              <a:t>Click</a:t>
            </a:r>
            <a:r>
              <a:rPr lang="nb-NO" dirty="0" smtClean="0"/>
              <a:t> </a:t>
            </a:r>
            <a:r>
              <a:rPr lang="nb-NO" dirty="0" err="1" smtClean="0"/>
              <a:t>icon</a:t>
            </a:r>
            <a:r>
              <a:rPr lang="nb-NO" dirty="0" smtClean="0"/>
              <a:t> to </a:t>
            </a:r>
            <a:r>
              <a:rPr lang="nb-NO" dirty="0" err="1" smtClean="0"/>
              <a:t>insert</a:t>
            </a:r>
            <a:r>
              <a:rPr lang="nb-NO" dirty="0" smtClean="0"/>
              <a:t> image</a:t>
            </a:r>
            <a:endParaRPr lang="nb-NO" dirty="0"/>
          </a:p>
        </p:txBody>
      </p:sp>
      <p:sp>
        <p:nvSpPr>
          <p:cNvPr id="4" name="Rektangel 3"/>
          <p:cNvSpPr/>
          <p:nvPr userDrawn="1"/>
        </p:nvSpPr>
        <p:spPr>
          <a:xfrm>
            <a:off x="180000" y="180000"/>
            <a:ext cx="2808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Undertittel 2"/>
          <p:cNvSpPr>
            <a:spLocks noGrp="1"/>
          </p:cNvSpPr>
          <p:nvPr>
            <p:ph type="subTitle" idx="1" hasCustomPrompt="1"/>
          </p:nvPr>
        </p:nvSpPr>
        <p:spPr>
          <a:xfrm>
            <a:off x="323528" y="512677"/>
            <a:ext cx="2520280" cy="3787265"/>
          </a:xfrm>
          <a:prstGeom prst="rect">
            <a:avLst/>
          </a:prstGeom>
        </p:spPr>
        <p:txBody>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Edit </a:t>
            </a:r>
            <a:r>
              <a:rPr lang="nb-NO" dirty="0" err="1" smtClean="0"/>
              <a:t>this</a:t>
            </a:r>
            <a:r>
              <a:rPr lang="nb-NO" dirty="0" smtClean="0"/>
              <a:t> </a:t>
            </a:r>
            <a:r>
              <a:rPr lang="nb-NO" dirty="0" err="1" smtClean="0"/>
              <a:t>text</a:t>
            </a:r>
            <a:endParaRPr lang="nb-NO" dirty="0" smtClean="0"/>
          </a:p>
        </p:txBody>
      </p:sp>
    </p:spTree>
    <p:extLst>
      <p:ext uri="{BB962C8B-B14F-4D97-AF65-F5344CB8AC3E}">
        <p14:creationId xmlns:p14="http://schemas.microsoft.com/office/powerpoint/2010/main" val="2088012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Bilde 2" descr="logostripe.pdf"/>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4643437"/>
            <a:ext cx="9144000" cy="500063"/>
          </a:xfrm>
          <a:prstGeom prst="rect">
            <a:avLst/>
          </a:prstGeom>
        </p:spPr>
      </p:pic>
    </p:spTree>
    <p:extLst>
      <p:ext uri="{BB962C8B-B14F-4D97-AF65-F5344CB8AC3E}">
        <p14:creationId xmlns:p14="http://schemas.microsoft.com/office/powerpoint/2010/main" val="3494257534"/>
      </p:ext>
    </p:extLst>
  </p:cSld>
  <p:clrMap bg1="lt1" tx1="dk1" bg2="lt2" tx2="dk2" accent1="accent1" accent2="accent2" accent3="accent3" accent4="accent4" accent5="accent5" accent6="accent6" hlink="hlink" folHlink="folHlink"/>
  <p:sldLayoutIdLst>
    <p:sldLayoutId id="2147483681" r:id="rId1"/>
    <p:sldLayoutId id="2147483651" r:id="rId2"/>
    <p:sldLayoutId id="2147483682" r:id="rId3"/>
    <p:sldLayoutId id="2147483697" r:id="rId4"/>
    <p:sldLayoutId id="2147483695" r:id="rId5"/>
    <p:sldLayoutId id="2147483652" r:id="rId6"/>
    <p:sldLayoutId id="2147483698" r:id="rId7"/>
    <p:sldLayoutId id="2147483690" r:id="rId8"/>
    <p:sldLayoutId id="2147483692" r:id="rId9"/>
    <p:sldLayoutId id="2147483686" r:id="rId10"/>
    <p:sldLayoutId id="2147483691" r:id="rId11"/>
    <p:sldLayoutId id="2147483694" r:id="rId12"/>
    <p:sldLayoutId id="2147483693" r:id="rId13"/>
    <p:sldLayoutId id="2147483683" r:id="rId14"/>
    <p:sldLayoutId id="2147483688" r:id="rId15"/>
    <p:sldLayoutId id="2147483684" r:id="rId16"/>
    <p:sldLayoutId id="2147483687" r:id="rId17"/>
    <p:sldLayoutId id="2147483689" r:id="rId18"/>
    <p:sldLayoutId id="2147483685" r:id="rId19"/>
    <p:sldLayoutId id="2147483696"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33400" y="361950"/>
            <a:ext cx="4038600" cy="2438400"/>
          </a:xfrm>
        </p:spPr>
        <p:txBody>
          <a:bodyPr/>
          <a:lstStyle/>
          <a:p>
            <a:r>
              <a:rPr lang="nb-NO" sz="3200" dirty="0" smtClean="0"/>
              <a:t>Promoting Resilience and Peaceful Coexistence Among Displaced Affected Communites in Northeast Nigeria</a:t>
            </a:r>
            <a:endParaRPr lang="nb-NO"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371600"/>
            <a:ext cx="3810000" cy="2857500"/>
          </a:xfrm>
          <a:prstGeom prst="rect">
            <a:avLst/>
          </a:prstGeom>
        </p:spPr>
      </p:pic>
    </p:spTree>
    <p:extLst>
      <p:ext uri="{BB962C8B-B14F-4D97-AF65-F5344CB8AC3E}">
        <p14:creationId xmlns:p14="http://schemas.microsoft.com/office/powerpoint/2010/main" val="733523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8600" y="133350"/>
            <a:ext cx="8229600" cy="857250"/>
          </a:xfrm>
        </p:spPr>
        <p:txBody>
          <a:bodyPr/>
          <a:lstStyle/>
          <a:p>
            <a:r>
              <a:rPr lang="nb-NO" dirty="0" smtClean="0"/>
              <a:t>Project activities</a:t>
            </a:r>
            <a:endParaRPr lang="nb-NO" dirty="0"/>
          </a:p>
        </p:txBody>
      </p:sp>
      <p:sp>
        <p:nvSpPr>
          <p:cNvPr id="6" name="TextBox 5"/>
          <p:cNvSpPr txBox="1"/>
          <p:nvPr/>
        </p:nvSpPr>
        <p:spPr>
          <a:xfrm>
            <a:off x="259080" y="1123950"/>
            <a:ext cx="3352800"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r>
              <a:rPr lang="en-US" sz="1600" b="1" dirty="0" smtClean="0"/>
              <a:t>Result 1: Livelihoods and Food Security</a:t>
            </a:r>
          </a:p>
          <a:p>
            <a:pPr marL="285750" indent="-285750">
              <a:buFontTx/>
              <a:buChar char="-"/>
            </a:pPr>
            <a:r>
              <a:rPr lang="en-US" sz="1600" dirty="0" smtClean="0"/>
              <a:t>1,545 households trained </a:t>
            </a:r>
            <a:r>
              <a:rPr lang="en-US" sz="1600" dirty="0"/>
              <a:t>in non-food technical skills and </a:t>
            </a:r>
            <a:r>
              <a:rPr lang="en-US" sz="1600" dirty="0" smtClean="0"/>
              <a:t>provided with an </a:t>
            </a:r>
            <a:r>
              <a:rPr lang="en-US" sz="1600" dirty="0"/>
              <a:t>income generating start-up cash </a:t>
            </a:r>
            <a:r>
              <a:rPr lang="en-US" sz="1600" dirty="0" smtClean="0"/>
              <a:t>grant</a:t>
            </a:r>
            <a:endParaRPr lang="en-US" sz="2800" dirty="0" smtClean="0">
              <a:latin typeface="Times New Roman" panose="02020603050405020304" pitchFamily="18" charset="0"/>
              <a:cs typeface="Times New Roman" panose="02020603050405020304" pitchFamily="18" charset="0"/>
            </a:endParaRPr>
          </a:p>
          <a:p>
            <a:pPr marL="285750" indent="-285750">
              <a:buFontTx/>
              <a:buChar char="-"/>
            </a:pPr>
            <a:r>
              <a:rPr lang="en-US" sz="1600" dirty="0" smtClean="0"/>
              <a:t>1,740 households trained in </a:t>
            </a:r>
            <a:r>
              <a:rPr lang="en-US" sz="1600" dirty="0"/>
              <a:t>food production skills and </a:t>
            </a:r>
            <a:r>
              <a:rPr lang="en-US" sz="1600" dirty="0" smtClean="0"/>
              <a:t>provided with </a:t>
            </a:r>
            <a:r>
              <a:rPr lang="en-US" sz="1600" dirty="0"/>
              <a:t>food production </a:t>
            </a:r>
            <a:r>
              <a:rPr lang="en-US" sz="1600" dirty="0" smtClean="0"/>
              <a:t>inputs</a:t>
            </a:r>
            <a:endParaRPr lang="en-US" sz="2800" dirty="0" smtClean="0">
              <a:latin typeface="Times New Roman" panose="02020603050405020304" pitchFamily="18" charset="0"/>
              <a:cs typeface="Times New Roman" panose="02020603050405020304" pitchFamily="18" charset="0"/>
            </a:endParaRPr>
          </a:p>
          <a:p>
            <a:pPr marL="285750" indent="-285750">
              <a:buFontTx/>
              <a:buChar char="-"/>
            </a:pPr>
            <a:r>
              <a:rPr lang="en-US" sz="1600" dirty="0" smtClean="0"/>
              <a:t>1,741 households trained in Vegetable </a:t>
            </a:r>
            <a:r>
              <a:rPr lang="en-US" sz="1600" dirty="0"/>
              <a:t>Crop Production and </a:t>
            </a:r>
            <a:r>
              <a:rPr lang="en-US" sz="1600" dirty="0" smtClean="0"/>
              <a:t>provided with inputs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85750"/>
            <a:ext cx="3048000" cy="2286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038350"/>
            <a:ext cx="2971800" cy="2228850"/>
          </a:xfrm>
          <a:prstGeom prst="rect">
            <a:avLst/>
          </a:prstGeom>
        </p:spPr>
      </p:pic>
    </p:spTree>
    <p:extLst>
      <p:ext uri="{BB962C8B-B14F-4D97-AF65-F5344CB8AC3E}">
        <p14:creationId xmlns:p14="http://schemas.microsoft.com/office/powerpoint/2010/main" val="96512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NRC-NG user.NG-0388\Pictures\IMG_889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83368"/>
            <a:ext cx="2473325" cy="2871788"/>
          </a:xfrm>
          <a:prstGeom prst="rect">
            <a:avLst/>
          </a:prstGeom>
          <a:noFill/>
          <a:ln>
            <a:noFill/>
          </a:ln>
        </p:spPr>
      </p:pic>
      <p:pic>
        <p:nvPicPr>
          <p:cNvPr id="5" name="Picture 4" descr="C:\Users\NRC-NG user.NG-0388\Desktop\ALL REPOERTS\EUTF training pix..28-29. 09. 2017\DSCN207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240" y="2495550"/>
            <a:ext cx="3385502" cy="1819275"/>
          </a:xfrm>
          <a:prstGeom prst="rect">
            <a:avLst/>
          </a:prstGeom>
          <a:noFill/>
          <a:ln>
            <a:noFill/>
          </a:ln>
        </p:spPr>
      </p:pic>
      <p:sp>
        <p:nvSpPr>
          <p:cNvPr id="7" name="TextBox 6"/>
          <p:cNvSpPr txBox="1"/>
          <p:nvPr/>
        </p:nvSpPr>
        <p:spPr>
          <a:xfrm>
            <a:off x="269240" y="486817"/>
            <a:ext cx="5640070"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r>
              <a:rPr lang="en-US" sz="1600" b="1" dirty="0" smtClean="0"/>
              <a:t>Result 2: </a:t>
            </a:r>
            <a:r>
              <a:rPr lang="en-GB" sz="1600" b="1" dirty="0"/>
              <a:t>Increased capacity to claim and exercise </a:t>
            </a:r>
            <a:r>
              <a:rPr lang="en-GB" sz="1600" b="1" dirty="0" smtClean="0"/>
              <a:t>rights</a:t>
            </a:r>
          </a:p>
          <a:p>
            <a:pPr marL="285750" indent="-285750">
              <a:buFontTx/>
              <a:buChar char="-"/>
            </a:pPr>
            <a:r>
              <a:rPr lang="en-GB" sz="1600" dirty="0" smtClean="0"/>
              <a:t>7,089 individuals received information, counselling and legal assistance on HLP rights</a:t>
            </a:r>
          </a:p>
          <a:p>
            <a:pPr marL="285750" indent="-285750">
              <a:buFontTx/>
              <a:buChar char="-"/>
            </a:pPr>
            <a:r>
              <a:rPr lang="en-GB" sz="1600" dirty="0" smtClean="0"/>
              <a:t>1,082 </a:t>
            </a:r>
            <a:r>
              <a:rPr lang="en-US" sz="1600" dirty="0" smtClean="0"/>
              <a:t>statutory </a:t>
            </a:r>
            <a:r>
              <a:rPr lang="en-US" sz="1600" dirty="0"/>
              <a:t>and traditional justice players </a:t>
            </a:r>
            <a:r>
              <a:rPr lang="en-US" sz="1600" dirty="0" smtClean="0"/>
              <a:t>received </a:t>
            </a:r>
            <a:r>
              <a:rPr lang="en-US" sz="1600" dirty="0"/>
              <a:t>training on HLP </a:t>
            </a:r>
            <a:r>
              <a:rPr lang="en-US" sz="1600" dirty="0" smtClean="0"/>
              <a:t>rights</a:t>
            </a:r>
          </a:p>
          <a:p>
            <a:pPr marL="285750" indent="-285750">
              <a:buFontTx/>
              <a:buChar char="-"/>
            </a:pPr>
            <a:r>
              <a:rPr lang="en-US" sz="1600" dirty="0"/>
              <a:t>7,612 individuals </a:t>
            </a:r>
            <a:r>
              <a:rPr lang="en-US" sz="1600" dirty="0" smtClean="0"/>
              <a:t>received </a:t>
            </a:r>
            <a:r>
              <a:rPr lang="en-US" sz="1600" dirty="0"/>
              <a:t>information and counselling on legal </a:t>
            </a:r>
            <a:r>
              <a:rPr lang="en-US" sz="1600" dirty="0" smtClean="0"/>
              <a:t>identity</a:t>
            </a:r>
            <a:endParaRPr lang="en-GB" sz="1600" dirty="0" smtClean="0"/>
          </a:p>
        </p:txBody>
      </p:sp>
      <p:sp>
        <p:nvSpPr>
          <p:cNvPr id="8" name="TextBox 7"/>
          <p:cNvSpPr txBox="1"/>
          <p:nvPr/>
        </p:nvSpPr>
        <p:spPr>
          <a:xfrm>
            <a:off x="3886200" y="3239929"/>
            <a:ext cx="4843145"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r>
              <a:rPr lang="en-US" sz="1600" b="1" dirty="0" smtClean="0"/>
              <a:t>Result 3: </a:t>
            </a:r>
            <a:r>
              <a:rPr lang="en-GB" sz="1600" b="1" dirty="0"/>
              <a:t>Strengthen capacity to resolve HLP conflicts </a:t>
            </a:r>
            <a:r>
              <a:rPr lang="en-GB" sz="1600" b="1" dirty="0" smtClean="0"/>
              <a:t>peacefully</a:t>
            </a:r>
          </a:p>
          <a:p>
            <a:pPr marL="285750" indent="-285750">
              <a:buFontTx/>
              <a:buChar char="-"/>
            </a:pPr>
            <a:r>
              <a:rPr lang="en-GB" sz="1600" dirty="0" smtClean="0"/>
              <a:t>2,591 </a:t>
            </a:r>
            <a:r>
              <a:rPr lang="en-US" sz="1600" dirty="0" smtClean="0"/>
              <a:t>statutory </a:t>
            </a:r>
            <a:r>
              <a:rPr lang="en-US" sz="1600" dirty="0"/>
              <a:t>and traditional justice players </a:t>
            </a:r>
            <a:r>
              <a:rPr lang="en-US" sz="1600" dirty="0" smtClean="0"/>
              <a:t>received </a:t>
            </a:r>
            <a:r>
              <a:rPr lang="en-US" sz="1600" dirty="0"/>
              <a:t>training on Collaborative Dispute Resolution (CDR</a:t>
            </a:r>
            <a:r>
              <a:rPr lang="en-US" sz="1600" dirty="0" smtClean="0"/>
              <a:t>)</a:t>
            </a:r>
          </a:p>
        </p:txBody>
      </p:sp>
    </p:spTree>
    <p:extLst>
      <p:ext uri="{BB962C8B-B14F-4D97-AF65-F5344CB8AC3E}">
        <p14:creationId xmlns:p14="http://schemas.microsoft.com/office/powerpoint/2010/main" val="1859221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Resilience</a:t>
            </a:r>
            <a:endParaRPr lang="en-US" dirty="0"/>
          </a:p>
        </p:txBody>
      </p:sp>
      <p:sp>
        <p:nvSpPr>
          <p:cNvPr id="7" name="TextBox 6"/>
          <p:cNvSpPr txBox="1"/>
          <p:nvPr/>
        </p:nvSpPr>
        <p:spPr>
          <a:xfrm>
            <a:off x="177800" y="1047750"/>
            <a:ext cx="8763000"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marL="285750" indent="-285750">
              <a:buFontTx/>
              <a:buChar char="-"/>
            </a:pPr>
            <a:r>
              <a:rPr lang="en-US" dirty="0" smtClean="0"/>
              <a:t>Profit from IGA allows households to meet their basic needs, while capacity building provided beneficiaries with the skills to maintain their business</a:t>
            </a:r>
          </a:p>
          <a:p>
            <a:pPr marL="285750" lvl="0" indent="-285750">
              <a:buFontTx/>
              <a:buChar char="-"/>
            </a:pPr>
            <a:r>
              <a:rPr lang="en-US" dirty="0" smtClean="0"/>
              <a:t> </a:t>
            </a:r>
            <a:r>
              <a:rPr lang="en-US" dirty="0"/>
              <a:t>The project imparted knowledge and skills on good agronomic practices aimed at improving climate adaptability. This include use or compost and organic manure improves water holding capacity of soils and climate </a:t>
            </a:r>
            <a:r>
              <a:rPr lang="en-US" dirty="0" smtClean="0"/>
              <a:t>adaptability</a:t>
            </a:r>
          </a:p>
          <a:p>
            <a:pPr marL="285750" lvl="0" indent="-285750">
              <a:buFontTx/>
              <a:buChar char="-"/>
            </a:pPr>
            <a:r>
              <a:rPr lang="en-US" dirty="0" smtClean="0"/>
              <a:t>Ability </a:t>
            </a:r>
            <a:r>
              <a:rPr lang="en-US" dirty="0"/>
              <a:t>to produce own food reduces reliance and exposure to volatile food markets in the northeast Nigeria</a:t>
            </a:r>
            <a:r>
              <a:rPr lang="en-US" dirty="0" smtClean="0"/>
              <a:t>.</a:t>
            </a:r>
          </a:p>
          <a:p>
            <a:pPr marL="285750" lvl="0" indent="-285750">
              <a:buFontTx/>
              <a:buChar char="-"/>
            </a:pPr>
            <a:r>
              <a:rPr lang="en-US" dirty="0" smtClean="0"/>
              <a:t>Improved security of tenure for beneficiaries as they have a better understanding of their HLP rights</a:t>
            </a:r>
          </a:p>
          <a:p>
            <a:pPr marL="285750" lvl="0" indent="-285750">
              <a:buFontTx/>
              <a:buChar char="-"/>
            </a:pPr>
            <a:r>
              <a:rPr lang="en-US" dirty="0" smtClean="0"/>
              <a:t>Improved access to services and livelihood opportunities with proper documentation</a:t>
            </a:r>
          </a:p>
          <a:p>
            <a:pPr marL="285750" lvl="0" indent="-285750">
              <a:buFontTx/>
              <a:buChar char="-"/>
            </a:pPr>
            <a:r>
              <a:rPr lang="en-US" dirty="0" smtClean="0"/>
              <a:t>Justice players capacity has been increased, improving the pace of resolving disputes</a:t>
            </a:r>
            <a:endParaRPr lang="en-US" dirty="0"/>
          </a:p>
        </p:txBody>
      </p:sp>
    </p:spTree>
    <p:extLst>
      <p:ext uri="{BB962C8B-B14F-4D97-AF65-F5344CB8AC3E}">
        <p14:creationId xmlns:p14="http://schemas.microsoft.com/office/powerpoint/2010/main" val="4198962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857250"/>
          </a:xfrm>
        </p:spPr>
        <p:txBody>
          <a:bodyPr/>
          <a:lstStyle/>
          <a:p>
            <a:r>
              <a:rPr lang="en-US" dirty="0" smtClean="0"/>
              <a:t>Lessons Learnt </a:t>
            </a:r>
            <a:endParaRPr lang="en-US" dirty="0"/>
          </a:p>
        </p:txBody>
      </p:sp>
      <p:sp>
        <p:nvSpPr>
          <p:cNvPr id="8" name="TextBox 7"/>
          <p:cNvSpPr txBox="1"/>
          <p:nvPr/>
        </p:nvSpPr>
        <p:spPr>
          <a:xfrm>
            <a:off x="401847" y="873713"/>
            <a:ext cx="8340306"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r>
              <a:rPr lang="en-US" b="1" dirty="0" smtClean="0"/>
              <a:t>Planning</a:t>
            </a:r>
          </a:p>
          <a:p>
            <a:pPr marL="285750" indent="-285750">
              <a:buFontTx/>
              <a:buChar char="-"/>
            </a:pPr>
            <a:r>
              <a:rPr lang="en-US" dirty="0" smtClean="0"/>
              <a:t>Long term monitoring is needed for income generating activities</a:t>
            </a:r>
          </a:p>
          <a:p>
            <a:pPr marL="285750" indent="-285750">
              <a:buFontTx/>
              <a:buChar char="-"/>
            </a:pPr>
            <a:r>
              <a:rPr lang="en-US" dirty="0" smtClean="0"/>
              <a:t>Flexibility needs to be designed into the food production component </a:t>
            </a:r>
          </a:p>
          <a:p>
            <a:pPr marL="285750" indent="-285750">
              <a:buFontTx/>
              <a:buChar char="-"/>
            </a:pPr>
            <a:r>
              <a:rPr lang="en-US" dirty="0" smtClean="0"/>
              <a:t>Climate variability needs to be adequately planned for</a:t>
            </a:r>
          </a:p>
          <a:p>
            <a:pPr marL="285750" indent="-285750">
              <a:buFontTx/>
              <a:buChar char="-"/>
            </a:pPr>
            <a:r>
              <a:rPr lang="en-US" dirty="0" smtClean="0"/>
              <a:t>Mapping of key stakeholders that will receive trainings is necessary </a:t>
            </a:r>
          </a:p>
          <a:p>
            <a:pPr marL="285750" indent="-285750">
              <a:buFontTx/>
              <a:buChar char="-"/>
            </a:pPr>
            <a:r>
              <a:rPr lang="en-US" dirty="0" smtClean="0"/>
              <a:t>Information sessions and counselling need to be held within safe spaces</a:t>
            </a:r>
          </a:p>
        </p:txBody>
      </p:sp>
      <p:sp>
        <p:nvSpPr>
          <p:cNvPr id="9" name="TextBox 8"/>
          <p:cNvSpPr txBox="1"/>
          <p:nvPr/>
        </p:nvSpPr>
        <p:spPr>
          <a:xfrm>
            <a:off x="401847" y="2662402"/>
            <a:ext cx="8334555"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r>
              <a:rPr lang="en-US" b="1" dirty="0" smtClean="0"/>
              <a:t>Implementation</a:t>
            </a:r>
          </a:p>
          <a:p>
            <a:pPr marL="285750" indent="-285750">
              <a:buFontTx/>
              <a:buChar char="-"/>
            </a:pPr>
            <a:r>
              <a:rPr lang="en-US" dirty="0" smtClean="0"/>
              <a:t>Use of cash grants allows for livelihoods diversification</a:t>
            </a:r>
          </a:p>
          <a:p>
            <a:pPr marL="285750" indent="-285750">
              <a:buFontTx/>
              <a:buChar char="-"/>
            </a:pPr>
            <a:r>
              <a:rPr lang="en-US" dirty="0" smtClean="0"/>
              <a:t>Limited capacity of government departments to support agricultural activities</a:t>
            </a:r>
          </a:p>
          <a:p>
            <a:pPr marL="285750" indent="-285750">
              <a:buFontTx/>
              <a:buChar char="-"/>
            </a:pPr>
            <a:r>
              <a:rPr lang="en-US" dirty="0" smtClean="0"/>
              <a:t>Community structures </a:t>
            </a:r>
            <a:r>
              <a:rPr lang="en-US" dirty="0"/>
              <a:t>ease implementation </a:t>
            </a:r>
            <a:r>
              <a:rPr lang="en-US" dirty="0" smtClean="0"/>
              <a:t>and </a:t>
            </a:r>
            <a:r>
              <a:rPr lang="en-US" dirty="0"/>
              <a:t>strengthen acceptance.</a:t>
            </a:r>
            <a:endParaRPr lang="en-US" dirty="0" smtClean="0"/>
          </a:p>
          <a:p>
            <a:pPr marL="285750" indent="-285750">
              <a:buFontTx/>
              <a:buChar char="-"/>
            </a:pPr>
            <a:r>
              <a:rPr lang="en-US" dirty="0" smtClean="0"/>
              <a:t>When monitor IGAs they are often at the early stage, so need longer timeframe</a:t>
            </a:r>
          </a:p>
          <a:p>
            <a:pPr marL="285750" indent="-285750">
              <a:buFontTx/>
              <a:buChar char="-"/>
            </a:pPr>
            <a:r>
              <a:rPr lang="en-US" dirty="0" smtClean="0"/>
              <a:t>Knowledge </a:t>
            </a:r>
            <a:r>
              <a:rPr lang="en-US" dirty="0"/>
              <a:t>of available l</a:t>
            </a:r>
            <a:r>
              <a:rPr lang="en-US" dirty="0" smtClean="0"/>
              <a:t>and </a:t>
            </a:r>
            <a:r>
              <a:rPr lang="en-US" dirty="0"/>
              <a:t>for farming </a:t>
            </a:r>
            <a:r>
              <a:rPr lang="en-US" dirty="0" smtClean="0"/>
              <a:t>is </a:t>
            </a:r>
            <a:r>
              <a:rPr lang="en-US" dirty="0"/>
              <a:t>important in community selection.</a:t>
            </a:r>
            <a:endParaRPr lang="en-US" dirty="0" smtClean="0"/>
          </a:p>
        </p:txBody>
      </p:sp>
    </p:spTree>
    <p:extLst>
      <p:ext uri="{BB962C8B-B14F-4D97-AF65-F5344CB8AC3E}">
        <p14:creationId xmlns:p14="http://schemas.microsoft.com/office/powerpoint/2010/main" val="9610683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274" y="479485"/>
            <a:ext cx="8340306" cy="3693319"/>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r>
              <a:rPr lang="en-US" b="1" dirty="0" smtClean="0"/>
              <a:t>Sustainability</a:t>
            </a:r>
          </a:p>
          <a:p>
            <a:pPr marL="285750" indent="-285750">
              <a:buFontTx/>
              <a:buChar char="-"/>
            </a:pPr>
            <a:r>
              <a:rPr lang="en-US" dirty="0" smtClean="0"/>
              <a:t>Cash grants allowed beneficiaries to have multiple IGAs, reducing risk of shocks.</a:t>
            </a:r>
          </a:p>
          <a:p>
            <a:pPr marL="285750" indent="-285750">
              <a:buFontTx/>
              <a:buChar char="-"/>
            </a:pPr>
            <a:r>
              <a:rPr lang="en-US" dirty="0" smtClean="0"/>
              <a:t>Engaging local CBOs and government to provide opportunity of ongoing project support</a:t>
            </a:r>
          </a:p>
          <a:p>
            <a:pPr marL="285750" indent="-285750">
              <a:buFontTx/>
              <a:buChar char="-"/>
            </a:pPr>
            <a:r>
              <a:rPr lang="en-US" dirty="0" smtClean="0"/>
              <a:t>Beneficiaries were introduced to financial markets through cash grants</a:t>
            </a:r>
          </a:p>
          <a:p>
            <a:pPr marL="285750" indent="-285750">
              <a:buFontTx/>
              <a:buChar char="-"/>
            </a:pPr>
            <a:r>
              <a:rPr lang="en-US" dirty="0" smtClean="0"/>
              <a:t>Retention of seeds for future use, through development of seed banks</a:t>
            </a:r>
          </a:p>
          <a:p>
            <a:pPr marL="285750" indent="-285750">
              <a:buFontTx/>
              <a:buChar char="-"/>
            </a:pPr>
            <a:r>
              <a:rPr lang="en-US" dirty="0" smtClean="0"/>
              <a:t>Increased productivity of limited resources, such as land and water</a:t>
            </a:r>
          </a:p>
          <a:p>
            <a:pPr marL="285750" indent="-285750">
              <a:buFontTx/>
              <a:buChar char="-"/>
            </a:pPr>
            <a:r>
              <a:rPr lang="en-US" dirty="0" smtClean="0"/>
              <a:t>Reduced need for expensive </a:t>
            </a:r>
            <a:r>
              <a:rPr lang="en-US" dirty="0" err="1" smtClean="0"/>
              <a:t>fertilisers</a:t>
            </a:r>
            <a:r>
              <a:rPr lang="en-US" dirty="0" smtClean="0"/>
              <a:t>, through use of organic manure</a:t>
            </a:r>
          </a:p>
          <a:p>
            <a:pPr marL="285750" indent="-285750">
              <a:buFontTx/>
              <a:buChar char="-"/>
            </a:pPr>
            <a:r>
              <a:rPr lang="en-US" dirty="0" smtClean="0"/>
              <a:t>Vulnerable groups were facilitated to end the marketplace and generate income</a:t>
            </a:r>
          </a:p>
          <a:p>
            <a:pPr marL="285750" indent="-285750">
              <a:buFontTx/>
              <a:buChar char="-"/>
            </a:pPr>
            <a:r>
              <a:rPr lang="en-US" dirty="0" smtClean="0"/>
              <a:t>Surplus income was used by beneficiaries to purchase assets to improve production</a:t>
            </a:r>
          </a:p>
          <a:p>
            <a:pPr marL="285750" indent="-285750">
              <a:buFontTx/>
              <a:buChar char="-"/>
            </a:pPr>
            <a:r>
              <a:rPr lang="en-US" dirty="0" smtClean="0"/>
              <a:t>Food security improved at the household level</a:t>
            </a:r>
          </a:p>
          <a:p>
            <a:pPr marL="285750" indent="-285750">
              <a:buFontTx/>
              <a:buChar char="-"/>
            </a:pPr>
            <a:r>
              <a:rPr lang="en-US" dirty="0" smtClean="0"/>
              <a:t>Diversification of diets</a:t>
            </a:r>
          </a:p>
        </p:txBody>
      </p:sp>
    </p:spTree>
    <p:extLst>
      <p:ext uri="{BB962C8B-B14F-4D97-AF65-F5344CB8AC3E}">
        <p14:creationId xmlns:p14="http://schemas.microsoft.com/office/powerpoint/2010/main" val="1074271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169" y="911477"/>
            <a:ext cx="8340306"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r>
              <a:rPr lang="en-US" b="1" dirty="0" smtClean="0"/>
              <a:t>Challenges </a:t>
            </a:r>
          </a:p>
          <a:p>
            <a:pPr marL="285750" indent="-285750">
              <a:buFontTx/>
              <a:buChar char="-"/>
            </a:pPr>
            <a:r>
              <a:rPr lang="en-US" dirty="0" smtClean="0"/>
              <a:t>No financial service providers in the LGAs</a:t>
            </a:r>
          </a:p>
          <a:p>
            <a:pPr marL="285750" indent="-285750">
              <a:buFontTx/>
              <a:buChar char="-"/>
            </a:pPr>
            <a:r>
              <a:rPr lang="en-US" dirty="0" smtClean="0"/>
              <a:t>Security continues to impact implementation outside of Maiduguri</a:t>
            </a:r>
          </a:p>
          <a:p>
            <a:pPr marL="285750" indent="-285750">
              <a:buFontTx/>
              <a:buChar char="-"/>
            </a:pPr>
            <a:r>
              <a:rPr lang="en-US" dirty="0" smtClean="0"/>
              <a:t>Limitation on access to land</a:t>
            </a:r>
          </a:p>
          <a:p>
            <a:pPr marL="285750" indent="-285750">
              <a:buFontTx/>
              <a:buChar char="-"/>
            </a:pPr>
            <a:r>
              <a:rPr lang="en-US" dirty="0" smtClean="0"/>
              <a:t>Limited surface water sources</a:t>
            </a:r>
          </a:p>
          <a:p>
            <a:pPr marL="285750" indent="-285750">
              <a:buFontTx/>
              <a:buChar char="-"/>
            </a:pPr>
            <a:r>
              <a:rPr lang="en-US" dirty="0" smtClean="0"/>
              <a:t>Transportation of liquid </a:t>
            </a:r>
            <a:r>
              <a:rPr lang="en-US" dirty="0" err="1" smtClean="0"/>
              <a:t>fertiliser</a:t>
            </a:r>
            <a:r>
              <a:rPr lang="en-US" dirty="0" smtClean="0"/>
              <a:t> can take significant amount of time</a:t>
            </a:r>
          </a:p>
          <a:p>
            <a:pPr marL="285750" indent="-285750">
              <a:buFontTx/>
              <a:buChar char="-"/>
            </a:pPr>
            <a:r>
              <a:rPr lang="en-US" dirty="0" smtClean="0"/>
              <a:t>Limited </a:t>
            </a:r>
            <a:r>
              <a:rPr lang="en-US" dirty="0"/>
              <a:t>use of appropriate technology due to resource constraints</a:t>
            </a:r>
            <a:r>
              <a:rPr lang="en-US" dirty="0" smtClean="0"/>
              <a:t>.</a:t>
            </a:r>
          </a:p>
          <a:p>
            <a:pPr marL="285750" indent="-285750">
              <a:buFontTx/>
              <a:buChar char="-"/>
            </a:pPr>
            <a:r>
              <a:rPr lang="en-US" dirty="0"/>
              <a:t>Limited capacity from government institutions particularly agriculture extension </a:t>
            </a:r>
            <a:r>
              <a:rPr lang="en-US" dirty="0" smtClean="0"/>
              <a:t>services</a:t>
            </a:r>
          </a:p>
        </p:txBody>
      </p:sp>
    </p:spTree>
    <p:extLst>
      <p:ext uri="{BB962C8B-B14F-4D97-AF65-F5344CB8AC3E}">
        <p14:creationId xmlns:p14="http://schemas.microsoft.com/office/powerpoint/2010/main" val="3668441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339"/>
            <a:ext cx="8229600" cy="639211"/>
          </a:xfrm>
        </p:spPr>
        <p:txBody>
          <a:bodyPr/>
          <a:lstStyle/>
          <a:p>
            <a:pPr marL="0" marR="0">
              <a:spcBef>
                <a:spcPts val="0"/>
              </a:spcBef>
              <a:spcAft>
                <a:spcPts val="0"/>
              </a:spcAft>
            </a:pPr>
            <a:r>
              <a:rPr lang="en-US" sz="2000" dirty="0"/>
              <a:t>Implementation of early recovery activities in a protracted crisis in the northeast Nigeria is constrained by the following:</a:t>
            </a:r>
            <a:endParaRPr lang="en-US" dirty="0"/>
          </a:p>
        </p:txBody>
      </p:sp>
      <p:sp>
        <p:nvSpPr>
          <p:cNvPr id="5" name="TextBox 4"/>
          <p:cNvSpPr txBox="1"/>
          <p:nvPr/>
        </p:nvSpPr>
        <p:spPr>
          <a:xfrm>
            <a:off x="346494" y="1539448"/>
            <a:ext cx="8340306"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marL="342900" marR="0" lvl="0" indent="-342900">
              <a:spcBef>
                <a:spcPts val="0"/>
              </a:spcBef>
              <a:spcAft>
                <a:spcPts val="0"/>
              </a:spcAft>
              <a:buFont typeface="Calibri" panose="020F0502020204030204" pitchFamily="34" charset="0"/>
              <a:buChar char="-"/>
            </a:pPr>
            <a:r>
              <a:rPr lang="en-US" dirty="0"/>
              <a:t>Continued influx of IDPs disrupting already established livelihoods activities of targeted households</a:t>
            </a:r>
            <a:endParaRPr lang="en-US" sz="3200" dirty="0"/>
          </a:p>
          <a:p>
            <a:pPr marL="342900" marR="0" lvl="0" indent="-342900">
              <a:spcBef>
                <a:spcPts val="0"/>
              </a:spcBef>
              <a:spcAft>
                <a:spcPts val="0"/>
              </a:spcAft>
              <a:buFont typeface="Calibri" panose="020F0502020204030204" pitchFamily="34" charset="0"/>
              <a:buChar char="-"/>
            </a:pPr>
            <a:r>
              <a:rPr lang="en-US" dirty="0"/>
              <a:t>Displacements limit the </a:t>
            </a:r>
            <a:r>
              <a:rPr lang="en-US" dirty="0" smtClean="0"/>
              <a:t>extent </a:t>
            </a:r>
            <a:r>
              <a:rPr lang="en-US" dirty="0"/>
              <a:t>and scale of investment in livelihood </a:t>
            </a:r>
            <a:r>
              <a:rPr lang="en-US" dirty="0" smtClean="0"/>
              <a:t>infrastructure, </a:t>
            </a:r>
            <a:r>
              <a:rPr lang="en-US" dirty="0"/>
              <a:t>such as </a:t>
            </a:r>
            <a:r>
              <a:rPr lang="en-US" dirty="0" smtClean="0"/>
              <a:t>irrigation.</a:t>
            </a:r>
            <a:endParaRPr lang="en-US" sz="3200" dirty="0"/>
          </a:p>
          <a:p>
            <a:pPr marL="342900" marR="0" lvl="0" indent="-342900">
              <a:spcBef>
                <a:spcPts val="0"/>
              </a:spcBef>
              <a:spcAft>
                <a:spcPts val="0"/>
              </a:spcAft>
              <a:buFont typeface="Calibri" panose="020F0502020204030204" pitchFamily="34" charset="0"/>
              <a:buChar char="-"/>
            </a:pPr>
            <a:r>
              <a:rPr lang="en-US" dirty="0"/>
              <a:t>Key gaps in IDP return intentions complicate planning of activities</a:t>
            </a:r>
            <a:endParaRPr lang="en-US" sz="3200" dirty="0"/>
          </a:p>
          <a:p>
            <a:pPr marL="342900" marR="0" lvl="0" indent="-342900">
              <a:spcBef>
                <a:spcPts val="0"/>
              </a:spcBef>
              <a:spcAft>
                <a:spcPts val="0"/>
              </a:spcAft>
              <a:buFont typeface="Calibri" panose="020F0502020204030204" pitchFamily="34" charset="0"/>
              <a:buChar char="-"/>
            </a:pPr>
            <a:r>
              <a:rPr lang="en-US" dirty="0"/>
              <a:t>Security restrictions limit movement of project </a:t>
            </a:r>
            <a:r>
              <a:rPr lang="en-US" dirty="0" smtClean="0"/>
              <a:t>inputs, </a:t>
            </a:r>
            <a:r>
              <a:rPr lang="en-US" dirty="0"/>
              <a:t>such as cash grants and </a:t>
            </a:r>
            <a:r>
              <a:rPr lang="en-US" dirty="0" err="1" smtClean="0"/>
              <a:t>fertilisers</a:t>
            </a:r>
            <a:endParaRPr lang="en-US" dirty="0" smtClean="0"/>
          </a:p>
          <a:p>
            <a:pPr marL="342900" marR="0" lvl="0" indent="-342900">
              <a:spcBef>
                <a:spcPts val="0"/>
              </a:spcBef>
              <a:spcAft>
                <a:spcPts val="0"/>
              </a:spcAft>
              <a:buFont typeface="Calibri" panose="020F0502020204030204" pitchFamily="34" charset="0"/>
              <a:buChar char="-"/>
            </a:pPr>
            <a:r>
              <a:rPr lang="en-US" dirty="0"/>
              <a:t>Unwillingness of government stakeholders to operate in hard to reach </a:t>
            </a:r>
            <a:r>
              <a:rPr lang="en-US" dirty="0" smtClean="0"/>
              <a:t>areas</a:t>
            </a:r>
            <a:endParaRPr lang="en-US" dirty="0"/>
          </a:p>
        </p:txBody>
      </p:sp>
    </p:spTree>
    <p:extLst>
      <p:ext uri="{BB962C8B-B14F-4D97-AF65-F5344CB8AC3E}">
        <p14:creationId xmlns:p14="http://schemas.microsoft.com/office/powerpoint/2010/main" val="1002073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219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NRC_main">
  <a:themeElements>
    <a:clrScheme name="NRC colors">
      <a:dk1>
        <a:sysClr val="windowText" lastClr="000000"/>
      </a:dk1>
      <a:lt1>
        <a:sysClr val="window" lastClr="FFFFFF"/>
      </a:lt1>
      <a:dk2>
        <a:srgbClr val="808080"/>
      </a:dk2>
      <a:lt2>
        <a:srgbClr val="EEECE1"/>
      </a:lt2>
      <a:accent1>
        <a:srgbClr val="FF7600"/>
      </a:accent1>
      <a:accent2>
        <a:srgbClr val="72C7E7"/>
      </a:accent2>
      <a:accent3>
        <a:srgbClr val="0094B3"/>
      </a:accent3>
      <a:accent4>
        <a:srgbClr val="CE5C43"/>
      </a:accent4>
      <a:accent5>
        <a:srgbClr val="FDC82F"/>
      </a:accent5>
      <a:accent6>
        <a:srgbClr val="F79646"/>
      </a:accent6>
      <a:hlink>
        <a:srgbClr val="0000FF"/>
      </a:hlink>
      <a:folHlink>
        <a:srgbClr val="FF7600"/>
      </a:folHlink>
    </a:clrScheme>
    <a:fontScheme name="Vinkler">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ctr" anchorCtr="0"/>
      <a:lstStyle>
        <a:defPPr>
          <a:defRPr dirty="0" smtClean="0"/>
        </a:defPPr>
      </a:lstStyle>
    </a:txDef>
  </a:objectDefaults>
  <a:extraClrSchemeLst/>
  <a:extLst>
    <a:ext uri="{05A4C25C-085E-4340-85A3-A5531E510DB2}">
      <thm15:themeFamily xmlns:thm15="http://schemas.microsoft.com/office/thememl/2012/main" name="NRC_PPtemplate_eng_v2" id="{1A306EEE-6DB9-7D47-A111-CE566F9389B8}" vid="{D7F7E8A7-1DB1-FF42-ACB6-C828CD28FA3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NRC_PPtemplate_eng_v2</Template>
  <TotalTime>481</TotalTime>
  <Words>1098</Words>
  <Application>Microsoft Office PowerPoint</Application>
  <PresentationFormat>On-screen Show (16:9)</PresentationFormat>
  <Paragraphs>86</Paragraphs>
  <Slides>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Franklin Gothic Book</vt:lpstr>
      <vt:lpstr>Franklin Gothic Medium</vt:lpstr>
      <vt:lpstr>Times New Roman</vt:lpstr>
      <vt:lpstr>NRC_main</vt:lpstr>
      <vt:lpstr>Promoting Resilience and Peaceful Coexistence Among Displaced Affected Communites in Northeast Nigeria</vt:lpstr>
      <vt:lpstr>Project activities</vt:lpstr>
      <vt:lpstr>PowerPoint Presentation</vt:lpstr>
      <vt:lpstr>Building Resilience</vt:lpstr>
      <vt:lpstr>Lessons Learnt </vt:lpstr>
      <vt:lpstr>PowerPoint Presentation</vt:lpstr>
      <vt:lpstr>PowerPoint Presentation</vt:lpstr>
      <vt:lpstr>Implementation of early recovery activities in a protracted crisis in the northeast Nigeria is constrained by the following: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NRC PowerPoint template  2017 version</dc:title>
  <dc:creator>Bridgette Lane</dc:creator>
  <cp:lastModifiedBy>GENOVA Valentina (DEVCO)</cp:lastModifiedBy>
  <cp:revision>48</cp:revision>
  <dcterms:created xsi:type="dcterms:W3CDTF">2019-02-03T12:13:24Z</dcterms:created>
  <dcterms:modified xsi:type="dcterms:W3CDTF">2019-04-02T10:14:55Z</dcterms:modified>
</cp:coreProperties>
</file>