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5" r:id="rId3"/>
    <p:sldId id="258" r:id="rId4"/>
    <p:sldId id="259" r:id="rId5"/>
    <p:sldId id="266" r:id="rId6"/>
    <p:sldId id="264" r:id="rId7"/>
    <p:sldId id="276" r:id="rId8"/>
    <p:sldId id="269" r:id="rId9"/>
    <p:sldId id="270" r:id="rId10"/>
    <p:sldId id="271" r:id="rId11"/>
    <p:sldId id="272" r:id="rId12"/>
    <p:sldId id="274" r:id="rId13"/>
  </p:sldIdLst>
  <p:sldSz cx="9144000" cy="6858000" type="screen4x3"/>
  <p:notesSz cx="6858000" cy="9144000"/>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sh systems Danish systems" initials="DsD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109" d="100"/>
          <a:sy n="109" d="100"/>
        </p:scale>
        <p:origin x="1680" y="10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80BA54C-28ED-46E0-B8D0-ED08BFF4D10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7171" name="Rectangle 3">
            <a:extLst>
              <a:ext uri="{FF2B5EF4-FFF2-40B4-BE49-F238E27FC236}">
                <a16:creationId xmlns:a16="http://schemas.microsoft.com/office/drawing/2014/main" id="{5C059FC7-25B9-46F0-B0C8-FA0E2DD036D0}"/>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7172" name="Rectangle 4">
            <a:extLst>
              <a:ext uri="{FF2B5EF4-FFF2-40B4-BE49-F238E27FC236}">
                <a16:creationId xmlns:a16="http://schemas.microsoft.com/office/drawing/2014/main" id="{74DDED71-5E21-48BE-9622-F9F2BE32F92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173" name="Rectangle 5">
            <a:extLst>
              <a:ext uri="{FF2B5EF4-FFF2-40B4-BE49-F238E27FC236}">
                <a16:creationId xmlns:a16="http://schemas.microsoft.com/office/drawing/2014/main" id="{BC790F00-B462-427D-88D6-12D9E7865DB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40CB12-2B5F-4700-972B-4B3E1E41B639}" type="slidenum">
              <a:rPr lang="en-GB" altLang="en-US"/>
              <a:pPr>
                <a:defRPr/>
              </a:pPr>
              <a:t>‹#›</a:t>
            </a:fld>
            <a:endParaRPr lang="en-GB" altLang="en-US"/>
          </a:p>
        </p:txBody>
      </p:sp>
    </p:spTree>
    <p:extLst>
      <p:ext uri="{BB962C8B-B14F-4D97-AF65-F5344CB8AC3E}">
        <p14:creationId xmlns:p14="http://schemas.microsoft.com/office/powerpoint/2010/main" val="1457864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90D3FE-7CEF-4F00-B7D7-2F1B00CE9A6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a-DK" altLang="en-US"/>
          </a:p>
        </p:txBody>
      </p:sp>
      <p:sp>
        <p:nvSpPr>
          <p:cNvPr id="4099" name="Rectangle 3">
            <a:extLst>
              <a:ext uri="{FF2B5EF4-FFF2-40B4-BE49-F238E27FC236}">
                <a16:creationId xmlns:a16="http://schemas.microsoft.com/office/drawing/2014/main" id="{DD93245C-7E52-491C-8B8F-DF1D85C32FF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a-DK" altLang="en-US"/>
          </a:p>
        </p:txBody>
      </p:sp>
      <p:sp>
        <p:nvSpPr>
          <p:cNvPr id="3076" name="Rectangle 4">
            <a:extLst>
              <a:ext uri="{FF2B5EF4-FFF2-40B4-BE49-F238E27FC236}">
                <a16:creationId xmlns:a16="http://schemas.microsoft.com/office/drawing/2014/main" id="{7BE3FE86-4755-449D-AEC5-29D523383D7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2B8B7519-7EFC-457B-808E-8EEE17BCC44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en-US" noProof="0"/>
              <a:t>Click to edit Master text styles</a:t>
            </a:r>
          </a:p>
          <a:p>
            <a:pPr lvl="1"/>
            <a:r>
              <a:rPr lang="da-DK" altLang="en-US" noProof="0"/>
              <a:t>Second level</a:t>
            </a:r>
          </a:p>
          <a:p>
            <a:pPr lvl="2"/>
            <a:r>
              <a:rPr lang="da-DK" altLang="en-US" noProof="0"/>
              <a:t>Third level</a:t>
            </a:r>
          </a:p>
          <a:p>
            <a:pPr lvl="3"/>
            <a:r>
              <a:rPr lang="da-DK" altLang="en-US" noProof="0"/>
              <a:t>Fourth level</a:t>
            </a:r>
          </a:p>
          <a:p>
            <a:pPr lvl="4"/>
            <a:r>
              <a:rPr lang="da-DK" altLang="en-US" noProof="0"/>
              <a:t>Fifth level</a:t>
            </a:r>
          </a:p>
        </p:txBody>
      </p:sp>
      <p:sp>
        <p:nvSpPr>
          <p:cNvPr id="4102" name="Rectangle 6">
            <a:extLst>
              <a:ext uri="{FF2B5EF4-FFF2-40B4-BE49-F238E27FC236}">
                <a16:creationId xmlns:a16="http://schemas.microsoft.com/office/drawing/2014/main" id="{02905F4E-067E-4572-9FEE-4F46D8422A3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a-DK" altLang="en-US"/>
          </a:p>
        </p:txBody>
      </p:sp>
      <p:sp>
        <p:nvSpPr>
          <p:cNvPr id="4103" name="Rectangle 7">
            <a:extLst>
              <a:ext uri="{FF2B5EF4-FFF2-40B4-BE49-F238E27FC236}">
                <a16:creationId xmlns:a16="http://schemas.microsoft.com/office/drawing/2014/main" id="{F1F90729-B05B-44A1-9341-F07B34BA7E8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C6E4C1-26F9-4726-AC9F-1B75CC8208D9}" type="slidenum">
              <a:rPr lang="da-DK" altLang="en-US"/>
              <a:pPr>
                <a:defRPr/>
              </a:pPr>
              <a:t>‹#›</a:t>
            </a:fld>
            <a:endParaRPr lang="da-DK" altLang="en-US"/>
          </a:p>
        </p:txBody>
      </p:sp>
    </p:spTree>
    <p:extLst>
      <p:ext uri="{BB962C8B-B14F-4D97-AF65-F5344CB8AC3E}">
        <p14:creationId xmlns:p14="http://schemas.microsoft.com/office/powerpoint/2010/main" val="2039427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DDF3533-383E-4116-B5ED-9569118B20E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4BBDE6-FC30-42ED-B5E8-9D2BE45CC71F}" type="slidenum">
              <a:rPr lang="da-DK" altLang="en-US" smtClean="0"/>
              <a:pPr/>
              <a:t>1</a:t>
            </a:fld>
            <a:endParaRPr lang="da-DK" altLang="en-US"/>
          </a:p>
        </p:txBody>
      </p:sp>
      <p:sp>
        <p:nvSpPr>
          <p:cNvPr id="6147" name="Rectangle 2">
            <a:extLst>
              <a:ext uri="{FF2B5EF4-FFF2-40B4-BE49-F238E27FC236}">
                <a16:creationId xmlns:a16="http://schemas.microsoft.com/office/drawing/2014/main" id="{8DB7DEDB-5150-4130-ADEF-DEDBE166F70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A4DF1A8-7D5B-4F80-9EC0-7A821BDA6494}"/>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9A08257-2AF2-4BA1-AE38-71C8D30D87E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881D58-30B5-4AAE-9FC0-471391920155}" type="slidenum">
              <a:rPr lang="da-DK" altLang="en-US" smtClean="0"/>
              <a:pPr/>
              <a:t>3</a:t>
            </a:fld>
            <a:endParaRPr lang="da-DK" altLang="en-US"/>
          </a:p>
        </p:txBody>
      </p:sp>
      <p:sp>
        <p:nvSpPr>
          <p:cNvPr id="8195" name="Rectangle 2">
            <a:extLst>
              <a:ext uri="{FF2B5EF4-FFF2-40B4-BE49-F238E27FC236}">
                <a16:creationId xmlns:a16="http://schemas.microsoft.com/office/drawing/2014/main" id="{268811CF-684B-40C1-8FD8-2B7305CCB6C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FE3B8A1-EE02-4D25-BE03-F7E53A15F1DA}"/>
              </a:ext>
            </a:extLst>
          </p:cNvPr>
          <p:cNvSpPr>
            <a:spLocks noGrp="1" noChangeArrowheads="1"/>
          </p:cNvSpPr>
          <p:nvPr>
            <p:ph type="body" idx="1"/>
          </p:nvPr>
        </p:nvSpPr>
        <p:spPr>
          <a:noFill/>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2C6E4C1-26F9-4726-AC9F-1B75CC8208D9}" type="slidenum">
              <a:rPr lang="da-DK" altLang="en-US" smtClean="0"/>
              <a:pPr>
                <a:defRPr/>
              </a:pPr>
              <a:t>11</a:t>
            </a:fld>
            <a:endParaRPr lang="da-DK" altLang="en-US"/>
          </a:p>
        </p:txBody>
      </p:sp>
    </p:spTree>
    <p:extLst>
      <p:ext uri="{BB962C8B-B14F-4D97-AF65-F5344CB8AC3E}">
        <p14:creationId xmlns:p14="http://schemas.microsoft.com/office/powerpoint/2010/main" val="387706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orside rød">
            <a:extLst>
              <a:ext uri="{FF2B5EF4-FFF2-40B4-BE49-F238E27FC236}">
                <a16:creationId xmlns:a16="http://schemas.microsoft.com/office/drawing/2014/main" id="{CDCC196C-5A14-4C29-9B04-06E17E2A0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152"/>
          <a:stretch>
            <a:fillRect/>
          </a:stretch>
        </p:blipFill>
        <p:spPr bwMode="auto">
          <a:xfrm>
            <a:off x="0" y="1176338"/>
            <a:ext cx="914400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DRC_logo">
            <a:extLst>
              <a:ext uri="{FF2B5EF4-FFF2-40B4-BE49-F238E27FC236}">
                <a16:creationId xmlns:a16="http://schemas.microsoft.com/office/drawing/2014/main" id="{6BFCB3E1-6FD3-433A-91E0-BDBA52993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06388"/>
            <a:ext cx="12096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C47521E8-06E8-4284-899B-D94E2665A08E}"/>
              </a:ext>
            </a:extLst>
          </p:cNvPr>
          <p:cNvSpPr>
            <a:spLocks noGrp="1" noChangeArrowheads="1"/>
          </p:cNvSpPr>
          <p:nvPr>
            <p:ph type="ctrTitle"/>
          </p:nvPr>
        </p:nvSpPr>
        <p:spPr>
          <a:xfrm>
            <a:off x="530225" y="4216400"/>
            <a:ext cx="7772400" cy="1470025"/>
          </a:xfrm>
        </p:spPr>
        <p:txBody>
          <a:bodyPr lIns="0" tIns="0" rIns="0" bIns="0" anchor="t"/>
          <a:lstStyle>
            <a:lvl1pPr>
              <a:defRPr sz="2400">
                <a:solidFill>
                  <a:schemeClr val="bg1"/>
                </a:solidFill>
              </a:defRPr>
            </a:lvl1pPr>
          </a:lstStyle>
          <a:p>
            <a:pPr lvl="0"/>
            <a:r>
              <a:rPr lang="da-DK" altLang="en-US" noProof="0"/>
              <a:t>Click to edit Master title style</a:t>
            </a:r>
          </a:p>
        </p:txBody>
      </p:sp>
      <p:sp>
        <p:nvSpPr>
          <p:cNvPr id="3075" name="Rectangle 3">
            <a:extLst>
              <a:ext uri="{FF2B5EF4-FFF2-40B4-BE49-F238E27FC236}">
                <a16:creationId xmlns:a16="http://schemas.microsoft.com/office/drawing/2014/main" id="{08E30647-4B0D-4CB7-9004-497BCA2B8E57}"/>
              </a:ext>
            </a:extLst>
          </p:cNvPr>
          <p:cNvSpPr>
            <a:spLocks noGrp="1" noChangeArrowheads="1"/>
          </p:cNvSpPr>
          <p:nvPr>
            <p:ph type="subTitle" idx="1"/>
          </p:nvPr>
        </p:nvSpPr>
        <p:spPr>
          <a:xfrm>
            <a:off x="533400" y="3443288"/>
            <a:ext cx="7769225" cy="774700"/>
          </a:xfrm>
        </p:spPr>
        <p:txBody>
          <a:bodyPr lIns="0" tIns="0" rIns="0" bIns="0" anchor="b"/>
          <a:lstStyle>
            <a:lvl1pPr marL="0" indent="0">
              <a:buFont typeface="Arial" panose="020B0604020202020204" pitchFamily="34" charset="0"/>
              <a:buNone/>
              <a:defRPr sz="1400">
                <a:solidFill>
                  <a:schemeClr val="bg1"/>
                </a:solidFill>
              </a:defRPr>
            </a:lvl1pPr>
          </a:lstStyle>
          <a:p>
            <a:pPr lvl="0"/>
            <a:r>
              <a:rPr lang="da-DK" altLang="en-US" noProof="0"/>
              <a:t>Click to edit Master subtitle style</a:t>
            </a:r>
          </a:p>
        </p:txBody>
      </p:sp>
      <p:sp>
        <p:nvSpPr>
          <p:cNvPr id="6" name="Rectangle 4">
            <a:extLst>
              <a:ext uri="{FF2B5EF4-FFF2-40B4-BE49-F238E27FC236}">
                <a16:creationId xmlns:a16="http://schemas.microsoft.com/office/drawing/2014/main" id="{A647B65B-4FB1-47C0-AD9A-7F4824CF4504}"/>
              </a:ext>
            </a:extLst>
          </p:cNvPr>
          <p:cNvSpPr>
            <a:spLocks noGrp="1" noChangeArrowheads="1"/>
          </p:cNvSpPr>
          <p:nvPr>
            <p:ph type="dt" sz="half" idx="10"/>
          </p:nvPr>
        </p:nvSpPr>
        <p:spPr>
          <a:xfrm>
            <a:off x="4575175" y="207963"/>
            <a:ext cx="4283075" cy="266700"/>
          </a:xfrm>
        </p:spPr>
        <p:txBody>
          <a:bodyPr/>
          <a:lstStyle>
            <a:lvl1pPr>
              <a:defRPr/>
            </a:lvl1pPr>
          </a:lstStyle>
          <a:p>
            <a:pPr>
              <a:defRPr/>
            </a:pPr>
            <a:fld id="{0066DDC2-830D-4640-A67D-FCBC2F886F26}" type="datetime3">
              <a:rPr lang="da-DK" altLang="en-US"/>
              <a:pPr>
                <a:defRPr/>
              </a:pPr>
              <a:t>02.04.2019</a:t>
            </a:fld>
            <a:endParaRPr lang="da-DK" altLang="en-US"/>
          </a:p>
        </p:txBody>
      </p:sp>
      <p:sp>
        <p:nvSpPr>
          <p:cNvPr id="7" name="Rectangle 5">
            <a:extLst>
              <a:ext uri="{FF2B5EF4-FFF2-40B4-BE49-F238E27FC236}">
                <a16:creationId xmlns:a16="http://schemas.microsoft.com/office/drawing/2014/main" id="{D5BF1DF4-B6FE-44A5-B563-83C1F4F87086}"/>
              </a:ext>
            </a:extLst>
          </p:cNvPr>
          <p:cNvSpPr>
            <a:spLocks noGrp="1" noChangeArrowheads="1"/>
          </p:cNvSpPr>
          <p:nvPr>
            <p:ph type="ftr" sz="quarter" idx="11"/>
          </p:nvPr>
        </p:nvSpPr>
        <p:spPr>
          <a:xfrm>
            <a:off x="4575175" y="384175"/>
            <a:ext cx="4283075" cy="266700"/>
          </a:xfrm>
        </p:spPr>
        <p:txBody>
          <a:bodyPr/>
          <a:lstStyle>
            <a:lvl1pPr>
              <a:defRPr/>
            </a:lvl1pPr>
          </a:lstStyle>
          <a:p>
            <a:pPr>
              <a:defRPr/>
            </a:pPr>
            <a:r>
              <a:rPr lang="da-DK" altLang="en-US"/>
              <a:t>Forfatter/Titel? - Skrives ind i sidehoved/sidefod</a:t>
            </a:r>
          </a:p>
        </p:txBody>
      </p:sp>
      <p:sp>
        <p:nvSpPr>
          <p:cNvPr id="8" name="Rectangle 6">
            <a:extLst>
              <a:ext uri="{FF2B5EF4-FFF2-40B4-BE49-F238E27FC236}">
                <a16:creationId xmlns:a16="http://schemas.microsoft.com/office/drawing/2014/main" id="{1744ADDF-A0C7-4CE1-A137-F95011112971}"/>
              </a:ext>
            </a:extLst>
          </p:cNvPr>
          <p:cNvSpPr>
            <a:spLocks noGrp="1" noChangeArrowheads="1"/>
          </p:cNvSpPr>
          <p:nvPr>
            <p:ph type="sldNum" sz="quarter" idx="12"/>
          </p:nvPr>
        </p:nvSpPr>
        <p:spPr>
          <a:xfrm>
            <a:off x="4575175" y="555625"/>
            <a:ext cx="4283075" cy="266700"/>
          </a:xfrm>
        </p:spPr>
        <p:txBody>
          <a:bodyPr/>
          <a:lstStyle>
            <a:lvl1pPr>
              <a:defRPr/>
            </a:lvl1pPr>
          </a:lstStyle>
          <a:p>
            <a:pPr>
              <a:defRPr/>
            </a:pPr>
            <a:r>
              <a:rPr lang="da-DK" altLang="en-US"/>
              <a:t>Page </a:t>
            </a:r>
            <a:fld id="{BE0A6325-170E-40A5-A0B0-FC5A4190E72B}" type="slidenum">
              <a:rPr lang="da-DK" altLang="en-US" smtClean="0"/>
              <a:pPr>
                <a:defRPr/>
              </a:pPr>
              <a:t>‹#›</a:t>
            </a:fld>
            <a:endParaRPr lang="da-DK" altLang="en-US"/>
          </a:p>
        </p:txBody>
      </p:sp>
    </p:spTree>
    <p:extLst>
      <p:ext uri="{BB962C8B-B14F-4D97-AF65-F5344CB8AC3E}">
        <p14:creationId xmlns:p14="http://schemas.microsoft.com/office/powerpoint/2010/main" val="153419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FF1D-DD85-4E6C-BD3E-78876F2232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D5CB58-E5C1-4C25-8C7B-E3972F764F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5A6BAE7-B80B-4AA9-8310-878B5CA9C907}"/>
              </a:ext>
            </a:extLst>
          </p:cNvPr>
          <p:cNvSpPr>
            <a:spLocks noGrp="1" noChangeArrowheads="1"/>
          </p:cNvSpPr>
          <p:nvPr>
            <p:ph type="dt" sz="half" idx="10"/>
          </p:nvPr>
        </p:nvSpPr>
        <p:spPr>
          <a:ln/>
        </p:spPr>
        <p:txBody>
          <a:bodyPr/>
          <a:lstStyle>
            <a:lvl1pPr>
              <a:defRPr/>
            </a:lvl1pPr>
          </a:lstStyle>
          <a:p>
            <a:pPr>
              <a:defRPr/>
            </a:pPr>
            <a:fld id="{96E52EA6-C477-4D82-8F25-27A60FF16728}" type="datetime3">
              <a:rPr lang="da-DK" altLang="en-US"/>
              <a:pPr>
                <a:defRPr/>
              </a:pPr>
              <a:t>02.04.2019</a:t>
            </a:fld>
            <a:endParaRPr lang="da-DK" altLang="en-US"/>
          </a:p>
        </p:txBody>
      </p:sp>
      <p:sp>
        <p:nvSpPr>
          <p:cNvPr id="5" name="Rectangle 5">
            <a:extLst>
              <a:ext uri="{FF2B5EF4-FFF2-40B4-BE49-F238E27FC236}">
                <a16:creationId xmlns:a16="http://schemas.microsoft.com/office/drawing/2014/main" id="{02063C82-CD93-40C1-9388-A15F23D4802B}"/>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6" name="Rectangle 6">
            <a:extLst>
              <a:ext uri="{FF2B5EF4-FFF2-40B4-BE49-F238E27FC236}">
                <a16:creationId xmlns:a16="http://schemas.microsoft.com/office/drawing/2014/main" id="{53E677BF-BF03-4816-B667-C95C5C40EF6F}"/>
              </a:ext>
            </a:extLst>
          </p:cNvPr>
          <p:cNvSpPr>
            <a:spLocks noGrp="1" noChangeArrowheads="1"/>
          </p:cNvSpPr>
          <p:nvPr>
            <p:ph type="sldNum" sz="quarter" idx="12"/>
          </p:nvPr>
        </p:nvSpPr>
        <p:spPr>
          <a:ln/>
        </p:spPr>
        <p:txBody>
          <a:bodyPr/>
          <a:lstStyle>
            <a:lvl1pPr>
              <a:defRPr/>
            </a:lvl1pPr>
          </a:lstStyle>
          <a:p>
            <a:pPr>
              <a:defRPr/>
            </a:pPr>
            <a:r>
              <a:rPr lang="da-DK" altLang="en-US"/>
              <a:t>Page </a:t>
            </a:r>
            <a:fld id="{CEA339CF-6431-48C4-926C-C62239D97AB6}" type="slidenum">
              <a:rPr lang="da-DK" altLang="en-US" smtClean="0"/>
              <a:pPr>
                <a:defRPr/>
              </a:pPr>
              <a:t>‹#›</a:t>
            </a:fld>
            <a:endParaRPr lang="da-DK" altLang="en-US"/>
          </a:p>
        </p:txBody>
      </p:sp>
    </p:spTree>
    <p:extLst>
      <p:ext uri="{BB962C8B-B14F-4D97-AF65-F5344CB8AC3E}">
        <p14:creationId xmlns:p14="http://schemas.microsoft.com/office/powerpoint/2010/main" val="71954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428DE-8499-4911-AAE7-4CCE582E3B81}"/>
              </a:ext>
            </a:extLst>
          </p:cNvPr>
          <p:cNvSpPr>
            <a:spLocks noGrp="1"/>
          </p:cNvSpPr>
          <p:nvPr>
            <p:ph type="title" orient="vert"/>
          </p:nvPr>
        </p:nvSpPr>
        <p:spPr>
          <a:xfrm>
            <a:off x="6702425" y="1074738"/>
            <a:ext cx="2085975" cy="50514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A9B49C-1ECC-401A-A3BA-A97FD0D49BBD}"/>
              </a:ext>
            </a:extLst>
          </p:cNvPr>
          <p:cNvSpPr>
            <a:spLocks noGrp="1"/>
          </p:cNvSpPr>
          <p:nvPr>
            <p:ph type="body" orient="vert" idx="1"/>
          </p:nvPr>
        </p:nvSpPr>
        <p:spPr>
          <a:xfrm>
            <a:off x="442913" y="1074738"/>
            <a:ext cx="6107112" cy="50514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2EBEEE9-8389-47FA-AFF9-999C92210077}"/>
              </a:ext>
            </a:extLst>
          </p:cNvPr>
          <p:cNvSpPr>
            <a:spLocks noGrp="1" noChangeArrowheads="1"/>
          </p:cNvSpPr>
          <p:nvPr>
            <p:ph type="dt" sz="half" idx="10"/>
          </p:nvPr>
        </p:nvSpPr>
        <p:spPr>
          <a:ln/>
        </p:spPr>
        <p:txBody>
          <a:bodyPr/>
          <a:lstStyle>
            <a:lvl1pPr>
              <a:defRPr/>
            </a:lvl1pPr>
          </a:lstStyle>
          <a:p>
            <a:pPr>
              <a:defRPr/>
            </a:pPr>
            <a:fld id="{C2863090-BA40-4DFB-90B4-3C9C216CC86F}" type="datetime3">
              <a:rPr lang="da-DK" altLang="en-US"/>
              <a:pPr>
                <a:defRPr/>
              </a:pPr>
              <a:t>02.04.2019</a:t>
            </a:fld>
            <a:endParaRPr lang="da-DK" altLang="en-US"/>
          </a:p>
        </p:txBody>
      </p:sp>
      <p:sp>
        <p:nvSpPr>
          <p:cNvPr id="5" name="Rectangle 5">
            <a:extLst>
              <a:ext uri="{FF2B5EF4-FFF2-40B4-BE49-F238E27FC236}">
                <a16:creationId xmlns:a16="http://schemas.microsoft.com/office/drawing/2014/main" id="{D562F21A-2BDD-4982-924C-683996FEB2A7}"/>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6" name="Rectangle 6">
            <a:extLst>
              <a:ext uri="{FF2B5EF4-FFF2-40B4-BE49-F238E27FC236}">
                <a16:creationId xmlns:a16="http://schemas.microsoft.com/office/drawing/2014/main" id="{B5ABC267-C1F0-4ABB-B5D0-B281323D35E5}"/>
              </a:ext>
            </a:extLst>
          </p:cNvPr>
          <p:cNvSpPr>
            <a:spLocks noGrp="1" noChangeArrowheads="1"/>
          </p:cNvSpPr>
          <p:nvPr>
            <p:ph type="sldNum" sz="quarter" idx="12"/>
          </p:nvPr>
        </p:nvSpPr>
        <p:spPr>
          <a:ln/>
        </p:spPr>
        <p:txBody>
          <a:bodyPr/>
          <a:lstStyle>
            <a:lvl1pPr>
              <a:defRPr/>
            </a:lvl1pPr>
          </a:lstStyle>
          <a:p>
            <a:pPr>
              <a:defRPr/>
            </a:pPr>
            <a:r>
              <a:rPr lang="da-DK" altLang="en-US"/>
              <a:t>Page </a:t>
            </a:r>
            <a:fld id="{E4A001D7-801C-4F6E-9001-1ABEC6B5A4D9}" type="slidenum">
              <a:rPr lang="da-DK" altLang="en-US" smtClean="0"/>
              <a:pPr>
                <a:defRPr/>
              </a:pPr>
              <a:t>‹#›</a:t>
            </a:fld>
            <a:endParaRPr lang="da-DK" altLang="en-US"/>
          </a:p>
        </p:txBody>
      </p:sp>
    </p:spTree>
    <p:extLst>
      <p:ext uri="{BB962C8B-B14F-4D97-AF65-F5344CB8AC3E}">
        <p14:creationId xmlns:p14="http://schemas.microsoft.com/office/powerpoint/2010/main" val="246196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ED02-6698-4A1C-B9BE-75F9E5CFE6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B85C9D-93B9-4D98-BDFB-7C647BF21B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0B8A43A-2F6C-4378-9549-F0F95899DF2A}"/>
              </a:ext>
            </a:extLst>
          </p:cNvPr>
          <p:cNvSpPr>
            <a:spLocks noGrp="1" noChangeArrowheads="1"/>
          </p:cNvSpPr>
          <p:nvPr>
            <p:ph type="dt" sz="half" idx="10"/>
          </p:nvPr>
        </p:nvSpPr>
        <p:spPr>
          <a:ln/>
        </p:spPr>
        <p:txBody>
          <a:bodyPr/>
          <a:lstStyle>
            <a:lvl1pPr>
              <a:defRPr/>
            </a:lvl1pPr>
          </a:lstStyle>
          <a:p>
            <a:pPr>
              <a:defRPr/>
            </a:pPr>
            <a:fld id="{D79A1E1A-8B4E-4668-8E6D-62045949CA67}" type="datetime3">
              <a:rPr lang="da-DK" altLang="en-US"/>
              <a:pPr>
                <a:defRPr/>
              </a:pPr>
              <a:t>02.04.2019</a:t>
            </a:fld>
            <a:endParaRPr lang="da-DK" altLang="en-US"/>
          </a:p>
        </p:txBody>
      </p:sp>
      <p:sp>
        <p:nvSpPr>
          <p:cNvPr id="5" name="Rectangle 5">
            <a:extLst>
              <a:ext uri="{FF2B5EF4-FFF2-40B4-BE49-F238E27FC236}">
                <a16:creationId xmlns:a16="http://schemas.microsoft.com/office/drawing/2014/main" id="{55C161AC-7985-44EB-BD44-1B4130958376}"/>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6" name="Rectangle 6">
            <a:extLst>
              <a:ext uri="{FF2B5EF4-FFF2-40B4-BE49-F238E27FC236}">
                <a16:creationId xmlns:a16="http://schemas.microsoft.com/office/drawing/2014/main" id="{67426521-6C73-489A-B767-18DFE7E632B0}"/>
              </a:ext>
            </a:extLst>
          </p:cNvPr>
          <p:cNvSpPr>
            <a:spLocks noGrp="1" noChangeArrowheads="1"/>
          </p:cNvSpPr>
          <p:nvPr>
            <p:ph type="sldNum" sz="quarter" idx="12"/>
          </p:nvPr>
        </p:nvSpPr>
        <p:spPr>
          <a:ln/>
        </p:spPr>
        <p:txBody>
          <a:bodyPr/>
          <a:lstStyle>
            <a:lvl1pPr>
              <a:defRPr/>
            </a:lvl1pPr>
          </a:lstStyle>
          <a:p>
            <a:pPr>
              <a:defRPr/>
            </a:pPr>
            <a:r>
              <a:rPr lang="da-DK" altLang="en-US"/>
              <a:t>Page </a:t>
            </a:r>
            <a:fld id="{7F81E34A-559F-4470-BA44-4801C89CFE8C}" type="slidenum">
              <a:rPr lang="da-DK" altLang="en-US" smtClean="0"/>
              <a:pPr>
                <a:defRPr/>
              </a:pPr>
              <a:t>‹#›</a:t>
            </a:fld>
            <a:endParaRPr lang="da-DK" altLang="en-US"/>
          </a:p>
        </p:txBody>
      </p:sp>
    </p:spTree>
    <p:extLst>
      <p:ext uri="{BB962C8B-B14F-4D97-AF65-F5344CB8AC3E}">
        <p14:creationId xmlns:p14="http://schemas.microsoft.com/office/powerpoint/2010/main" val="323444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DB8A-1A6D-4CC0-AF4D-CBA135506A5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376477-E5BD-4965-8BFC-B3A1F2A89D5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A6E6D2E9-5EBB-47FE-BBF6-497E6D012633}"/>
              </a:ext>
            </a:extLst>
          </p:cNvPr>
          <p:cNvSpPr>
            <a:spLocks noGrp="1" noChangeArrowheads="1"/>
          </p:cNvSpPr>
          <p:nvPr>
            <p:ph type="dt" sz="half" idx="10"/>
          </p:nvPr>
        </p:nvSpPr>
        <p:spPr>
          <a:ln/>
        </p:spPr>
        <p:txBody>
          <a:bodyPr/>
          <a:lstStyle>
            <a:lvl1pPr>
              <a:defRPr/>
            </a:lvl1pPr>
          </a:lstStyle>
          <a:p>
            <a:pPr>
              <a:defRPr/>
            </a:pPr>
            <a:fld id="{8141A1E6-2810-4881-AB22-F35B4FB1A36F}" type="datetime3">
              <a:rPr lang="da-DK" altLang="en-US"/>
              <a:pPr>
                <a:defRPr/>
              </a:pPr>
              <a:t>02.04.2019</a:t>
            </a:fld>
            <a:endParaRPr lang="da-DK" altLang="en-US"/>
          </a:p>
        </p:txBody>
      </p:sp>
      <p:sp>
        <p:nvSpPr>
          <p:cNvPr id="5" name="Rectangle 5">
            <a:extLst>
              <a:ext uri="{FF2B5EF4-FFF2-40B4-BE49-F238E27FC236}">
                <a16:creationId xmlns:a16="http://schemas.microsoft.com/office/drawing/2014/main" id="{66151826-D6FB-427E-A665-853547DD1AC1}"/>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6" name="Rectangle 6">
            <a:extLst>
              <a:ext uri="{FF2B5EF4-FFF2-40B4-BE49-F238E27FC236}">
                <a16:creationId xmlns:a16="http://schemas.microsoft.com/office/drawing/2014/main" id="{4ED560FE-7054-4246-B2A7-83306393D8F5}"/>
              </a:ext>
            </a:extLst>
          </p:cNvPr>
          <p:cNvSpPr>
            <a:spLocks noGrp="1" noChangeArrowheads="1"/>
          </p:cNvSpPr>
          <p:nvPr>
            <p:ph type="sldNum" sz="quarter" idx="12"/>
          </p:nvPr>
        </p:nvSpPr>
        <p:spPr>
          <a:ln/>
        </p:spPr>
        <p:txBody>
          <a:bodyPr/>
          <a:lstStyle>
            <a:lvl1pPr>
              <a:defRPr/>
            </a:lvl1pPr>
          </a:lstStyle>
          <a:p>
            <a:pPr>
              <a:defRPr/>
            </a:pPr>
            <a:r>
              <a:rPr lang="da-DK" altLang="en-US"/>
              <a:t>Page </a:t>
            </a:r>
            <a:fld id="{A592F74D-B738-4E53-A76E-A4ED18EC025F}" type="slidenum">
              <a:rPr lang="da-DK" altLang="en-US" smtClean="0"/>
              <a:pPr>
                <a:defRPr/>
              </a:pPr>
              <a:t>‹#›</a:t>
            </a:fld>
            <a:endParaRPr lang="da-DK" altLang="en-US"/>
          </a:p>
        </p:txBody>
      </p:sp>
    </p:spTree>
    <p:extLst>
      <p:ext uri="{BB962C8B-B14F-4D97-AF65-F5344CB8AC3E}">
        <p14:creationId xmlns:p14="http://schemas.microsoft.com/office/powerpoint/2010/main" val="288356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E342-453B-4B24-9F77-5E504E1B9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D4D67-3D5C-4ECD-8A62-0D47E29D8248}"/>
              </a:ext>
            </a:extLst>
          </p:cNvPr>
          <p:cNvSpPr>
            <a:spLocks noGrp="1"/>
          </p:cNvSpPr>
          <p:nvPr>
            <p:ph sz="half" idx="1"/>
          </p:nvPr>
        </p:nvSpPr>
        <p:spPr>
          <a:xfrm>
            <a:off x="457200" y="2306638"/>
            <a:ext cx="4038600"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4084A6-0FE8-4E53-8EA9-EA7FD5071B93}"/>
              </a:ext>
            </a:extLst>
          </p:cNvPr>
          <p:cNvSpPr>
            <a:spLocks noGrp="1"/>
          </p:cNvSpPr>
          <p:nvPr>
            <p:ph sz="half" idx="2"/>
          </p:nvPr>
        </p:nvSpPr>
        <p:spPr>
          <a:xfrm>
            <a:off x="4648200" y="2306638"/>
            <a:ext cx="4038600" cy="3819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85A4478-EF50-40F6-9895-DF4746711A3E}"/>
              </a:ext>
            </a:extLst>
          </p:cNvPr>
          <p:cNvSpPr>
            <a:spLocks noGrp="1" noChangeArrowheads="1"/>
          </p:cNvSpPr>
          <p:nvPr>
            <p:ph type="dt" sz="half" idx="10"/>
          </p:nvPr>
        </p:nvSpPr>
        <p:spPr>
          <a:ln/>
        </p:spPr>
        <p:txBody>
          <a:bodyPr/>
          <a:lstStyle>
            <a:lvl1pPr>
              <a:defRPr/>
            </a:lvl1pPr>
          </a:lstStyle>
          <a:p>
            <a:pPr>
              <a:defRPr/>
            </a:pPr>
            <a:fld id="{41824F35-0E33-4DD3-8434-E5FEEC3784FD}" type="datetime3">
              <a:rPr lang="da-DK" altLang="en-US"/>
              <a:pPr>
                <a:defRPr/>
              </a:pPr>
              <a:t>02.04.2019</a:t>
            </a:fld>
            <a:endParaRPr lang="da-DK" altLang="en-US"/>
          </a:p>
        </p:txBody>
      </p:sp>
      <p:sp>
        <p:nvSpPr>
          <p:cNvPr id="6" name="Rectangle 5">
            <a:extLst>
              <a:ext uri="{FF2B5EF4-FFF2-40B4-BE49-F238E27FC236}">
                <a16:creationId xmlns:a16="http://schemas.microsoft.com/office/drawing/2014/main" id="{02D06B9D-2885-4DD4-A831-15A2ECDA8B83}"/>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7" name="Rectangle 6">
            <a:extLst>
              <a:ext uri="{FF2B5EF4-FFF2-40B4-BE49-F238E27FC236}">
                <a16:creationId xmlns:a16="http://schemas.microsoft.com/office/drawing/2014/main" id="{CF3856A7-9E95-4CA6-AA64-AF808D4C7C7E}"/>
              </a:ext>
            </a:extLst>
          </p:cNvPr>
          <p:cNvSpPr>
            <a:spLocks noGrp="1" noChangeArrowheads="1"/>
          </p:cNvSpPr>
          <p:nvPr>
            <p:ph type="sldNum" sz="quarter" idx="12"/>
          </p:nvPr>
        </p:nvSpPr>
        <p:spPr>
          <a:ln/>
        </p:spPr>
        <p:txBody>
          <a:bodyPr/>
          <a:lstStyle>
            <a:lvl1pPr>
              <a:defRPr/>
            </a:lvl1pPr>
          </a:lstStyle>
          <a:p>
            <a:pPr>
              <a:defRPr/>
            </a:pPr>
            <a:r>
              <a:rPr lang="da-DK" altLang="en-US"/>
              <a:t>Page </a:t>
            </a:r>
            <a:fld id="{6E16B503-4889-4D30-97FC-C96C92A393DA}" type="slidenum">
              <a:rPr lang="da-DK" altLang="en-US" smtClean="0"/>
              <a:pPr>
                <a:defRPr/>
              </a:pPr>
              <a:t>‹#›</a:t>
            </a:fld>
            <a:endParaRPr lang="da-DK" altLang="en-US"/>
          </a:p>
        </p:txBody>
      </p:sp>
    </p:spTree>
    <p:extLst>
      <p:ext uri="{BB962C8B-B14F-4D97-AF65-F5344CB8AC3E}">
        <p14:creationId xmlns:p14="http://schemas.microsoft.com/office/powerpoint/2010/main" val="150630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979D-0E26-4350-BDB7-8951E820679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691E69-9C03-4728-9888-3B2813ACAA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C82922-972A-43EE-83FA-38880859BB7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E98C38-7961-4A87-AF78-7C225EC99A0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B0398F-4882-4945-930F-65FDA83A49E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AEDBA79-3B30-439D-AC37-ECDD9F222E5F}"/>
              </a:ext>
            </a:extLst>
          </p:cNvPr>
          <p:cNvSpPr>
            <a:spLocks noGrp="1" noChangeArrowheads="1"/>
          </p:cNvSpPr>
          <p:nvPr>
            <p:ph type="dt" sz="half" idx="10"/>
          </p:nvPr>
        </p:nvSpPr>
        <p:spPr>
          <a:ln/>
        </p:spPr>
        <p:txBody>
          <a:bodyPr/>
          <a:lstStyle>
            <a:lvl1pPr>
              <a:defRPr/>
            </a:lvl1pPr>
          </a:lstStyle>
          <a:p>
            <a:pPr>
              <a:defRPr/>
            </a:pPr>
            <a:fld id="{1869370C-ECE7-4FC6-83D3-8B8980910D7A}" type="datetime3">
              <a:rPr lang="da-DK" altLang="en-US"/>
              <a:pPr>
                <a:defRPr/>
              </a:pPr>
              <a:t>02.04.2019</a:t>
            </a:fld>
            <a:endParaRPr lang="da-DK" altLang="en-US"/>
          </a:p>
        </p:txBody>
      </p:sp>
      <p:sp>
        <p:nvSpPr>
          <p:cNvPr id="8" name="Rectangle 5">
            <a:extLst>
              <a:ext uri="{FF2B5EF4-FFF2-40B4-BE49-F238E27FC236}">
                <a16:creationId xmlns:a16="http://schemas.microsoft.com/office/drawing/2014/main" id="{14625DF2-8EAF-4935-AEEE-0C6671C11EDB}"/>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9" name="Rectangle 6">
            <a:extLst>
              <a:ext uri="{FF2B5EF4-FFF2-40B4-BE49-F238E27FC236}">
                <a16:creationId xmlns:a16="http://schemas.microsoft.com/office/drawing/2014/main" id="{94F97030-52B3-41F5-B328-1579C7B55ABB}"/>
              </a:ext>
            </a:extLst>
          </p:cNvPr>
          <p:cNvSpPr>
            <a:spLocks noGrp="1" noChangeArrowheads="1"/>
          </p:cNvSpPr>
          <p:nvPr>
            <p:ph type="sldNum" sz="quarter" idx="12"/>
          </p:nvPr>
        </p:nvSpPr>
        <p:spPr>
          <a:ln/>
        </p:spPr>
        <p:txBody>
          <a:bodyPr/>
          <a:lstStyle>
            <a:lvl1pPr>
              <a:defRPr/>
            </a:lvl1pPr>
          </a:lstStyle>
          <a:p>
            <a:pPr>
              <a:defRPr/>
            </a:pPr>
            <a:r>
              <a:rPr lang="da-DK" altLang="en-US"/>
              <a:t>Page </a:t>
            </a:r>
            <a:fld id="{2368922B-B3C7-4E12-8193-312554F318FD}" type="slidenum">
              <a:rPr lang="da-DK" altLang="en-US" smtClean="0"/>
              <a:pPr>
                <a:defRPr/>
              </a:pPr>
              <a:t>‹#›</a:t>
            </a:fld>
            <a:endParaRPr lang="da-DK" altLang="en-US"/>
          </a:p>
        </p:txBody>
      </p:sp>
    </p:spTree>
    <p:extLst>
      <p:ext uri="{BB962C8B-B14F-4D97-AF65-F5344CB8AC3E}">
        <p14:creationId xmlns:p14="http://schemas.microsoft.com/office/powerpoint/2010/main" val="401392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93F3-8271-4D62-A28D-945AF78E980F}"/>
              </a:ext>
            </a:extLst>
          </p:cNvPr>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5023E969-7C02-4F21-B94C-9253AB4E8065}"/>
              </a:ext>
            </a:extLst>
          </p:cNvPr>
          <p:cNvSpPr>
            <a:spLocks noGrp="1" noChangeArrowheads="1"/>
          </p:cNvSpPr>
          <p:nvPr>
            <p:ph type="dt" sz="half" idx="10"/>
          </p:nvPr>
        </p:nvSpPr>
        <p:spPr>
          <a:ln/>
        </p:spPr>
        <p:txBody>
          <a:bodyPr/>
          <a:lstStyle>
            <a:lvl1pPr>
              <a:defRPr/>
            </a:lvl1pPr>
          </a:lstStyle>
          <a:p>
            <a:pPr>
              <a:defRPr/>
            </a:pPr>
            <a:fld id="{4CB4BA74-2D35-4398-BA6C-F17B323C801C}" type="datetime3">
              <a:rPr lang="da-DK" altLang="en-US"/>
              <a:pPr>
                <a:defRPr/>
              </a:pPr>
              <a:t>02.04.2019</a:t>
            </a:fld>
            <a:endParaRPr lang="da-DK" altLang="en-US"/>
          </a:p>
        </p:txBody>
      </p:sp>
      <p:sp>
        <p:nvSpPr>
          <p:cNvPr id="4" name="Rectangle 5">
            <a:extLst>
              <a:ext uri="{FF2B5EF4-FFF2-40B4-BE49-F238E27FC236}">
                <a16:creationId xmlns:a16="http://schemas.microsoft.com/office/drawing/2014/main" id="{BFA3F481-4E3F-4199-AD8D-8C7F19014605}"/>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5" name="Rectangle 6">
            <a:extLst>
              <a:ext uri="{FF2B5EF4-FFF2-40B4-BE49-F238E27FC236}">
                <a16:creationId xmlns:a16="http://schemas.microsoft.com/office/drawing/2014/main" id="{D8CB2D3F-EBD7-4F04-9A83-B5D9D0DF75A9}"/>
              </a:ext>
            </a:extLst>
          </p:cNvPr>
          <p:cNvSpPr>
            <a:spLocks noGrp="1" noChangeArrowheads="1"/>
          </p:cNvSpPr>
          <p:nvPr>
            <p:ph type="sldNum" sz="quarter" idx="12"/>
          </p:nvPr>
        </p:nvSpPr>
        <p:spPr>
          <a:ln/>
        </p:spPr>
        <p:txBody>
          <a:bodyPr/>
          <a:lstStyle>
            <a:lvl1pPr>
              <a:defRPr/>
            </a:lvl1pPr>
          </a:lstStyle>
          <a:p>
            <a:pPr>
              <a:defRPr/>
            </a:pPr>
            <a:r>
              <a:rPr lang="da-DK" altLang="en-US"/>
              <a:t>Page </a:t>
            </a:r>
            <a:fld id="{E8ED3C26-9CB3-482E-9003-0C120021E9AC}" type="slidenum">
              <a:rPr lang="da-DK" altLang="en-US" smtClean="0"/>
              <a:pPr>
                <a:defRPr/>
              </a:pPr>
              <a:t>‹#›</a:t>
            </a:fld>
            <a:endParaRPr lang="da-DK" altLang="en-US"/>
          </a:p>
        </p:txBody>
      </p:sp>
    </p:spTree>
    <p:extLst>
      <p:ext uri="{BB962C8B-B14F-4D97-AF65-F5344CB8AC3E}">
        <p14:creationId xmlns:p14="http://schemas.microsoft.com/office/powerpoint/2010/main" val="19572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2E2713-799F-453A-AF7A-9B578A22C39E}"/>
              </a:ext>
            </a:extLst>
          </p:cNvPr>
          <p:cNvSpPr>
            <a:spLocks noGrp="1" noChangeArrowheads="1"/>
          </p:cNvSpPr>
          <p:nvPr>
            <p:ph type="dt" sz="half" idx="10"/>
          </p:nvPr>
        </p:nvSpPr>
        <p:spPr>
          <a:ln/>
        </p:spPr>
        <p:txBody>
          <a:bodyPr/>
          <a:lstStyle>
            <a:lvl1pPr>
              <a:defRPr/>
            </a:lvl1pPr>
          </a:lstStyle>
          <a:p>
            <a:pPr>
              <a:defRPr/>
            </a:pPr>
            <a:fld id="{92FC019D-71BB-4DC5-A9D4-CADC425E6098}" type="datetime3">
              <a:rPr lang="da-DK" altLang="en-US"/>
              <a:pPr>
                <a:defRPr/>
              </a:pPr>
              <a:t>02.04.2019</a:t>
            </a:fld>
            <a:endParaRPr lang="da-DK" altLang="en-US"/>
          </a:p>
        </p:txBody>
      </p:sp>
      <p:sp>
        <p:nvSpPr>
          <p:cNvPr id="3" name="Rectangle 5">
            <a:extLst>
              <a:ext uri="{FF2B5EF4-FFF2-40B4-BE49-F238E27FC236}">
                <a16:creationId xmlns:a16="http://schemas.microsoft.com/office/drawing/2014/main" id="{66C7F396-C2B7-4E0F-B384-C17491FE282B}"/>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4" name="Rectangle 6">
            <a:extLst>
              <a:ext uri="{FF2B5EF4-FFF2-40B4-BE49-F238E27FC236}">
                <a16:creationId xmlns:a16="http://schemas.microsoft.com/office/drawing/2014/main" id="{8F00B1AD-E9E0-4150-A39A-C82AE13B74AE}"/>
              </a:ext>
            </a:extLst>
          </p:cNvPr>
          <p:cNvSpPr>
            <a:spLocks noGrp="1" noChangeArrowheads="1"/>
          </p:cNvSpPr>
          <p:nvPr>
            <p:ph type="sldNum" sz="quarter" idx="12"/>
          </p:nvPr>
        </p:nvSpPr>
        <p:spPr>
          <a:ln/>
        </p:spPr>
        <p:txBody>
          <a:bodyPr/>
          <a:lstStyle>
            <a:lvl1pPr>
              <a:defRPr/>
            </a:lvl1pPr>
          </a:lstStyle>
          <a:p>
            <a:pPr>
              <a:defRPr/>
            </a:pPr>
            <a:r>
              <a:rPr lang="da-DK" altLang="en-US"/>
              <a:t>Page </a:t>
            </a:r>
            <a:fld id="{F44175A0-3C06-4C62-B63D-5495BF9CE621}" type="slidenum">
              <a:rPr lang="da-DK" altLang="en-US" smtClean="0"/>
              <a:pPr>
                <a:defRPr/>
              </a:pPr>
              <a:t>‹#›</a:t>
            </a:fld>
            <a:endParaRPr lang="da-DK" altLang="en-US"/>
          </a:p>
        </p:txBody>
      </p:sp>
    </p:spTree>
    <p:extLst>
      <p:ext uri="{BB962C8B-B14F-4D97-AF65-F5344CB8AC3E}">
        <p14:creationId xmlns:p14="http://schemas.microsoft.com/office/powerpoint/2010/main" val="241519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D085-33CE-4965-904D-5DA80647A28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CD20F7-A67C-439D-9A60-A88D5F82ABC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5C5E2C-C72B-4F98-BD53-BDC98ECB27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4432F7A5-2120-471E-92D3-DDA3B3DF8579}"/>
              </a:ext>
            </a:extLst>
          </p:cNvPr>
          <p:cNvSpPr>
            <a:spLocks noGrp="1" noChangeArrowheads="1"/>
          </p:cNvSpPr>
          <p:nvPr>
            <p:ph type="dt" sz="half" idx="10"/>
          </p:nvPr>
        </p:nvSpPr>
        <p:spPr>
          <a:ln/>
        </p:spPr>
        <p:txBody>
          <a:bodyPr/>
          <a:lstStyle>
            <a:lvl1pPr>
              <a:defRPr/>
            </a:lvl1pPr>
          </a:lstStyle>
          <a:p>
            <a:pPr>
              <a:defRPr/>
            </a:pPr>
            <a:fld id="{97CCC6D4-F880-401F-A8E0-C653E54884BC}" type="datetime3">
              <a:rPr lang="da-DK" altLang="en-US"/>
              <a:pPr>
                <a:defRPr/>
              </a:pPr>
              <a:t>02.04.2019</a:t>
            </a:fld>
            <a:endParaRPr lang="da-DK" altLang="en-US"/>
          </a:p>
        </p:txBody>
      </p:sp>
      <p:sp>
        <p:nvSpPr>
          <p:cNvPr id="6" name="Rectangle 5">
            <a:extLst>
              <a:ext uri="{FF2B5EF4-FFF2-40B4-BE49-F238E27FC236}">
                <a16:creationId xmlns:a16="http://schemas.microsoft.com/office/drawing/2014/main" id="{04F478B0-F6D4-48F3-8504-112976C8638A}"/>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7" name="Rectangle 6">
            <a:extLst>
              <a:ext uri="{FF2B5EF4-FFF2-40B4-BE49-F238E27FC236}">
                <a16:creationId xmlns:a16="http://schemas.microsoft.com/office/drawing/2014/main" id="{7EE08A77-5DCA-4941-AEC8-DF1A30839FBC}"/>
              </a:ext>
            </a:extLst>
          </p:cNvPr>
          <p:cNvSpPr>
            <a:spLocks noGrp="1" noChangeArrowheads="1"/>
          </p:cNvSpPr>
          <p:nvPr>
            <p:ph type="sldNum" sz="quarter" idx="12"/>
          </p:nvPr>
        </p:nvSpPr>
        <p:spPr>
          <a:ln/>
        </p:spPr>
        <p:txBody>
          <a:bodyPr/>
          <a:lstStyle>
            <a:lvl1pPr>
              <a:defRPr/>
            </a:lvl1pPr>
          </a:lstStyle>
          <a:p>
            <a:pPr>
              <a:defRPr/>
            </a:pPr>
            <a:r>
              <a:rPr lang="da-DK" altLang="en-US"/>
              <a:t>Page </a:t>
            </a:r>
            <a:fld id="{2B178BC4-2B14-4021-A680-76877F512F77}" type="slidenum">
              <a:rPr lang="da-DK" altLang="en-US" smtClean="0"/>
              <a:pPr>
                <a:defRPr/>
              </a:pPr>
              <a:t>‹#›</a:t>
            </a:fld>
            <a:endParaRPr lang="da-DK" altLang="en-US"/>
          </a:p>
        </p:txBody>
      </p:sp>
    </p:spTree>
    <p:extLst>
      <p:ext uri="{BB962C8B-B14F-4D97-AF65-F5344CB8AC3E}">
        <p14:creationId xmlns:p14="http://schemas.microsoft.com/office/powerpoint/2010/main" val="370293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3418-4610-4A22-B594-803F910D4A5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B2F8B1-8DC1-4ABD-B400-EE2268C333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4266CC7A-92D2-40B6-AA23-013CB29F6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ECE7182-27C5-455D-A145-B99FF61413EB}"/>
              </a:ext>
            </a:extLst>
          </p:cNvPr>
          <p:cNvSpPr>
            <a:spLocks noGrp="1" noChangeArrowheads="1"/>
          </p:cNvSpPr>
          <p:nvPr>
            <p:ph type="dt" sz="half" idx="10"/>
          </p:nvPr>
        </p:nvSpPr>
        <p:spPr>
          <a:ln/>
        </p:spPr>
        <p:txBody>
          <a:bodyPr/>
          <a:lstStyle>
            <a:lvl1pPr>
              <a:defRPr/>
            </a:lvl1pPr>
          </a:lstStyle>
          <a:p>
            <a:pPr>
              <a:defRPr/>
            </a:pPr>
            <a:fld id="{07C90C28-F394-4C9F-99D9-97187170E7A3}" type="datetime3">
              <a:rPr lang="da-DK" altLang="en-US"/>
              <a:pPr>
                <a:defRPr/>
              </a:pPr>
              <a:t>02.04.2019</a:t>
            </a:fld>
            <a:endParaRPr lang="da-DK" altLang="en-US"/>
          </a:p>
        </p:txBody>
      </p:sp>
      <p:sp>
        <p:nvSpPr>
          <p:cNvPr id="6" name="Rectangle 5">
            <a:extLst>
              <a:ext uri="{FF2B5EF4-FFF2-40B4-BE49-F238E27FC236}">
                <a16:creationId xmlns:a16="http://schemas.microsoft.com/office/drawing/2014/main" id="{2ECA6363-D9E6-402A-945D-A247DFE32C13}"/>
              </a:ext>
            </a:extLst>
          </p:cNvPr>
          <p:cNvSpPr>
            <a:spLocks noGrp="1" noChangeArrowheads="1"/>
          </p:cNvSpPr>
          <p:nvPr>
            <p:ph type="ftr" sz="quarter" idx="11"/>
          </p:nvPr>
        </p:nvSpPr>
        <p:spPr>
          <a:ln/>
        </p:spPr>
        <p:txBody>
          <a:bodyPr/>
          <a:lstStyle>
            <a:lvl1pPr>
              <a:defRPr/>
            </a:lvl1pPr>
          </a:lstStyle>
          <a:p>
            <a:pPr>
              <a:defRPr/>
            </a:pPr>
            <a:r>
              <a:rPr lang="da-DK" altLang="en-US"/>
              <a:t>Forfatter/Titel? - Skrives ind i sidehoved/sidefod</a:t>
            </a:r>
          </a:p>
        </p:txBody>
      </p:sp>
      <p:sp>
        <p:nvSpPr>
          <p:cNvPr id="7" name="Rectangle 6">
            <a:extLst>
              <a:ext uri="{FF2B5EF4-FFF2-40B4-BE49-F238E27FC236}">
                <a16:creationId xmlns:a16="http://schemas.microsoft.com/office/drawing/2014/main" id="{557CE357-B04B-47E1-B4A4-DE99626DB0A6}"/>
              </a:ext>
            </a:extLst>
          </p:cNvPr>
          <p:cNvSpPr>
            <a:spLocks noGrp="1" noChangeArrowheads="1"/>
          </p:cNvSpPr>
          <p:nvPr>
            <p:ph type="sldNum" sz="quarter" idx="12"/>
          </p:nvPr>
        </p:nvSpPr>
        <p:spPr>
          <a:ln/>
        </p:spPr>
        <p:txBody>
          <a:bodyPr/>
          <a:lstStyle>
            <a:lvl1pPr>
              <a:defRPr/>
            </a:lvl1pPr>
          </a:lstStyle>
          <a:p>
            <a:pPr>
              <a:defRPr/>
            </a:pPr>
            <a:r>
              <a:rPr lang="da-DK" altLang="en-US"/>
              <a:t>Page </a:t>
            </a:r>
            <a:fld id="{947F51C0-E187-403C-855B-BD822961B5CE}" type="slidenum">
              <a:rPr lang="da-DK" altLang="en-US" smtClean="0"/>
              <a:pPr>
                <a:defRPr/>
              </a:pPr>
              <a:t>‹#›</a:t>
            </a:fld>
            <a:endParaRPr lang="da-DK" altLang="en-US"/>
          </a:p>
        </p:txBody>
      </p:sp>
    </p:spTree>
    <p:extLst>
      <p:ext uri="{BB962C8B-B14F-4D97-AF65-F5344CB8AC3E}">
        <p14:creationId xmlns:p14="http://schemas.microsoft.com/office/powerpoint/2010/main" val="73732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Underside">
            <a:extLst>
              <a:ext uri="{FF2B5EF4-FFF2-40B4-BE49-F238E27FC236}">
                <a16:creationId xmlns:a16="http://schemas.microsoft.com/office/drawing/2014/main" id="{15534F24-FA3D-4034-91FC-4B8E054100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7036"/>
          <a:stretch>
            <a:fillRect/>
          </a:stretch>
        </p:blipFill>
        <p:spPr bwMode="auto">
          <a:xfrm>
            <a:off x="0" y="116840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2F027C7-9AF6-4825-8A33-A3F06D8B12A0}"/>
              </a:ext>
            </a:extLst>
          </p:cNvPr>
          <p:cNvSpPr>
            <a:spLocks noGrp="1" noChangeArrowheads="1"/>
          </p:cNvSpPr>
          <p:nvPr>
            <p:ph type="title"/>
          </p:nvPr>
        </p:nvSpPr>
        <p:spPr bwMode="auto">
          <a:xfrm>
            <a:off x="442913" y="1074738"/>
            <a:ext cx="83454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a-DK" altLang="en-US"/>
              <a:t>Click to edit Master title style</a:t>
            </a:r>
          </a:p>
        </p:txBody>
      </p:sp>
      <p:sp>
        <p:nvSpPr>
          <p:cNvPr id="1028" name="Rectangle 3">
            <a:extLst>
              <a:ext uri="{FF2B5EF4-FFF2-40B4-BE49-F238E27FC236}">
                <a16:creationId xmlns:a16="http://schemas.microsoft.com/office/drawing/2014/main" id="{3E41EF6B-001D-4090-A980-CAFEB50B20B5}"/>
              </a:ext>
            </a:extLst>
          </p:cNvPr>
          <p:cNvSpPr>
            <a:spLocks noGrp="1" noChangeArrowheads="1"/>
          </p:cNvSpPr>
          <p:nvPr>
            <p:ph type="body" idx="1"/>
          </p:nvPr>
        </p:nvSpPr>
        <p:spPr bwMode="auto">
          <a:xfrm>
            <a:off x="457200" y="2306638"/>
            <a:ext cx="82296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en-US"/>
              <a:t>Click to edit Master text styles</a:t>
            </a:r>
          </a:p>
          <a:p>
            <a:pPr lvl="1"/>
            <a:r>
              <a:rPr lang="da-DK" altLang="en-US"/>
              <a:t>Second level</a:t>
            </a:r>
          </a:p>
          <a:p>
            <a:pPr lvl="2"/>
            <a:r>
              <a:rPr lang="da-DK" altLang="en-US"/>
              <a:t>Third level</a:t>
            </a:r>
          </a:p>
          <a:p>
            <a:pPr lvl="3"/>
            <a:r>
              <a:rPr lang="da-DK" altLang="en-US"/>
              <a:t>Fourth level</a:t>
            </a:r>
          </a:p>
          <a:p>
            <a:pPr lvl="4"/>
            <a:r>
              <a:rPr lang="da-DK" altLang="en-US"/>
              <a:t>Fifth level</a:t>
            </a:r>
          </a:p>
        </p:txBody>
      </p:sp>
      <p:sp>
        <p:nvSpPr>
          <p:cNvPr id="2" name="Rectangle 4">
            <a:extLst>
              <a:ext uri="{FF2B5EF4-FFF2-40B4-BE49-F238E27FC236}">
                <a16:creationId xmlns:a16="http://schemas.microsoft.com/office/drawing/2014/main" id="{AD810F62-2EE8-4080-B303-0028F62C9345}"/>
              </a:ext>
            </a:extLst>
          </p:cNvPr>
          <p:cNvSpPr>
            <a:spLocks noGrp="1" noChangeArrowheads="1"/>
          </p:cNvSpPr>
          <p:nvPr>
            <p:ph type="dt" sz="half" idx="2"/>
          </p:nvPr>
        </p:nvSpPr>
        <p:spPr bwMode="auto">
          <a:xfrm>
            <a:off x="4564063" y="207963"/>
            <a:ext cx="42926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accent2"/>
                </a:solidFill>
              </a:defRPr>
            </a:lvl1pPr>
          </a:lstStyle>
          <a:p>
            <a:pPr>
              <a:defRPr/>
            </a:pPr>
            <a:fld id="{85E59E2D-B269-41CE-974F-AE6202294B29}" type="datetime3">
              <a:rPr lang="da-DK" altLang="en-US"/>
              <a:pPr>
                <a:defRPr/>
              </a:pPr>
              <a:t>02.04.2019</a:t>
            </a:fld>
            <a:endParaRPr lang="da-DK" altLang="en-US"/>
          </a:p>
        </p:txBody>
      </p:sp>
      <p:sp>
        <p:nvSpPr>
          <p:cNvPr id="1029" name="Rectangle 5">
            <a:extLst>
              <a:ext uri="{FF2B5EF4-FFF2-40B4-BE49-F238E27FC236}">
                <a16:creationId xmlns:a16="http://schemas.microsoft.com/office/drawing/2014/main" id="{704B16F5-B789-40AE-A42E-6AD3105B5213}"/>
              </a:ext>
            </a:extLst>
          </p:cNvPr>
          <p:cNvSpPr>
            <a:spLocks noGrp="1" noChangeArrowheads="1"/>
          </p:cNvSpPr>
          <p:nvPr>
            <p:ph type="ftr" sz="quarter" idx="3"/>
          </p:nvPr>
        </p:nvSpPr>
        <p:spPr bwMode="auto">
          <a:xfrm>
            <a:off x="4564063" y="384175"/>
            <a:ext cx="4292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accent1"/>
                </a:solidFill>
              </a:defRPr>
            </a:lvl1pPr>
          </a:lstStyle>
          <a:p>
            <a:pPr>
              <a:defRPr/>
            </a:pPr>
            <a:r>
              <a:rPr lang="da-DK" altLang="en-US"/>
              <a:t>Forfatter/Titel? - Skrives ind i sidehoved/sidefod</a:t>
            </a:r>
          </a:p>
        </p:txBody>
      </p:sp>
      <p:sp>
        <p:nvSpPr>
          <p:cNvPr id="1030" name="Rectangle 6">
            <a:extLst>
              <a:ext uri="{FF2B5EF4-FFF2-40B4-BE49-F238E27FC236}">
                <a16:creationId xmlns:a16="http://schemas.microsoft.com/office/drawing/2014/main" id="{1C50FAFD-F33C-41CC-9A76-40155C907A51}"/>
              </a:ext>
            </a:extLst>
          </p:cNvPr>
          <p:cNvSpPr>
            <a:spLocks noGrp="1" noChangeArrowheads="1"/>
          </p:cNvSpPr>
          <p:nvPr>
            <p:ph type="sldNum" sz="quarter" idx="4"/>
          </p:nvPr>
        </p:nvSpPr>
        <p:spPr bwMode="auto">
          <a:xfrm>
            <a:off x="4564063" y="554038"/>
            <a:ext cx="42926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accent2"/>
                </a:solidFill>
              </a:defRPr>
            </a:lvl1pPr>
          </a:lstStyle>
          <a:p>
            <a:pPr>
              <a:defRPr/>
            </a:pPr>
            <a:r>
              <a:rPr lang="da-DK" altLang="en-US"/>
              <a:t>Page </a:t>
            </a:r>
            <a:fld id="{EB96365C-BF19-4A25-916E-5E2EF3216E81}" type="slidenum">
              <a:rPr lang="da-DK" altLang="en-US" smtClean="0"/>
              <a:pPr>
                <a:defRPr/>
              </a:pPr>
              <a:t>‹#›</a:t>
            </a:fld>
            <a:endParaRPr lang="da-DK" altLang="en-US"/>
          </a:p>
        </p:txBody>
      </p:sp>
      <p:pic>
        <p:nvPicPr>
          <p:cNvPr id="1032" name="Picture 9" descr="DRC_logo">
            <a:extLst>
              <a:ext uri="{FF2B5EF4-FFF2-40B4-BE49-F238E27FC236}">
                <a16:creationId xmlns:a16="http://schemas.microsoft.com/office/drawing/2014/main" id="{0ADCF3C3-C4D0-4A9D-88C0-694176CFF7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800" y="306388"/>
            <a:ext cx="12096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rtl="0" eaLnBrk="0" fontAlgn="base" hangingPunct="0">
        <a:spcBef>
          <a:spcPct val="0"/>
        </a:spcBef>
        <a:spcAft>
          <a:spcPct val="0"/>
        </a:spcAft>
        <a:defRPr sz="3200" kern="1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Arial" panose="020B0604020202020204" pitchFamily="34" charset="0"/>
        </a:defRPr>
      </a:lvl2pPr>
      <a:lvl3pPr algn="l" rtl="0" eaLnBrk="0" fontAlgn="base" hangingPunct="0">
        <a:spcBef>
          <a:spcPct val="0"/>
        </a:spcBef>
        <a:spcAft>
          <a:spcPct val="0"/>
        </a:spcAft>
        <a:defRPr sz="3200">
          <a:solidFill>
            <a:schemeClr val="accent1"/>
          </a:solidFill>
          <a:latin typeface="Arial" panose="020B0604020202020204" pitchFamily="34" charset="0"/>
        </a:defRPr>
      </a:lvl3pPr>
      <a:lvl4pPr algn="l" rtl="0" eaLnBrk="0" fontAlgn="base" hangingPunct="0">
        <a:spcBef>
          <a:spcPct val="0"/>
        </a:spcBef>
        <a:spcAft>
          <a:spcPct val="0"/>
        </a:spcAft>
        <a:defRPr sz="3200">
          <a:solidFill>
            <a:schemeClr val="accent1"/>
          </a:solidFill>
          <a:latin typeface="Arial" panose="020B0604020202020204" pitchFamily="34" charset="0"/>
        </a:defRPr>
      </a:lvl4pPr>
      <a:lvl5pPr algn="l" rtl="0" eaLnBrk="0" fontAlgn="base" hangingPunct="0">
        <a:spcBef>
          <a:spcPct val="0"/>
        </a:spcBef>
        <a:spcAft>
          <a:spcPct val="0"/>
        </a:spcAft>
        <a:defRPr sz="3200">
          <a:solidFill>
            <a:schemeClr val="accent1"/>
          </a:solidFill>
          <a:latin typeface="Arial" panose="020B0604020202020204" pitchFamily="34" charset="0"/>
        </a:defRPr>
      </a:lvl5pPr>
      <a:lvl6pPr marL="457200" algn="l" rtl="0" fontAlgn="base">
        <a:spcBef>
          <a:spcPct val="0"/>
        </a:spcBef>
        <a:spcAft>
          <a:spcPct val="0"/>
        </a:spcAft>
        <a:defRPr sz="3200">
          <a:solidFill>
            <a:schemeClr val="accent1"/>
          </a:solidFill>
          <a:latin typeface="Arial" panose="020B0604020202020204" pitchFamily="34" charset="0"/>
        </a:defRPr>
      </a:lvl6pPr>
      <a:lvl7pPr marL="914400" algn="l" rtl="0" fontAlgn="base">
        <a:spcBef>
          <a:spcPct val="0"/>
        </a:spcBef>
        <a:spcAft>
          <a:spcPct val="0"/>
        </a:spcAft>
        <a:defRPr sz="3200">
          <a:solidFill>
            <a:schemeClr val="accent1"/>
          </a:solidFill>
          <a:latin typeface="Arial" panose="020B0604020202020204" pitchFamily="34" charset="0"/>
        </a:defRPr>
      </a:lvl7pPr>
      <a:lvl8pPr marL="1371600" algn="l" rtl="0" fontAlgn="base">
        <a:spcBef>
          <a:spcPct val="0"/>
        </a:spcBef>
        <a:spcAft>
          <a:spcPct val="0"/>
        </a:spcAft>
        <a:defRPr sz="3200">
          <a:solidFill>
            <a:schemeClr val="accent1"/>
          </a:solidFill>
          <a:latin typeface="Arial" panose="020B0604020202020204" pitchFamily="34" charset="0"/>
        </a:defRPr>
      </a:lvl8pPr>
      <a:lvl9pPr marL="1828800" algn="l" rtl="0" fontAlgn="base">
        <a:spcBef>
          <a:spcPct val="0"/>
        </a:spcBef>
        <a:spcAft>
          <a:spcPct val="0"/>
        </a:spcAft>
        <a:defRPr sz="3200">
          <a:solidFill>
            <a:schemeClr val="accent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gt;"/>
        <a:defRPr sz="2000" kern="1200">
          <a:solidFill>
            <a:schemeClr val="tx1"/>
          </a:solidFill>
          <a:latin typeface="+mn-lt"/>
          <a:ea typeface="+mn-ea"/>
          <a:cs typeface="+mn-cs"/>
        </a:defRPr>
      </a:lvl1pPr>
      <a:lvl2pPr marL="703263" indent="-354013" algn="l" rtl="0" eaLnBrk="0" fontAlgn="base" hangingPunct="0">
        <a:spcBef>
          <a:spcPct val="20000"/>
        </a:spcBef>
        <a:spcAft>
          <a:spcPct val="0"/>
        </a:spcAft>
        <a:buClr>
          <a:schemeClr val="accent1"/>
        </a:buClr>
        <a:buFont typeface="Arial" panose="020B0604020202020204" pitchFamily="34" charset="0"/>
        <a:buChar char="&gt;"/>
        <a:defRPr sz="2000" kern="1200">
          <a:solidFill>
            <a:schemeClr val="tx1"/>
          </a:solidFill>
          <a:latin typeface="+mn-lt"/>
          <a:ea typeface="+mn-ea"/>
          <a:cs typeface="+mn-cs"/>
        </a:defRPr>
      </a:lvl2pPr>
      <a:lvl3pPr marL="1076325" indent="-371475" algn="l" rtl="0" eaLnBrk="0" fontAlgn="base" hangingPunct="0">
        <a:spcBef>
          <a:spcPct val="20000"/>
        </a:spcBef>
        <a:spcAft>
          <a:spcPct val="0"/>
        </a:spcAft>
        <a:buClr>
          <a:schemeClr val="accent1"/>
        </a:buClr>
        <a:buFont typeface="Arial" panose="020B0604020202020204" pitchFamily="34" charset="0"/>
        <a:buChar char="&gt;"/>
        <a:defRPr sz="2000" kern="1200">
          <a:solidFill>
            <a:schemeClr val="tx1"/>
          </a:solidFill>
          <a:latin typeface="+mn-lt"/>
          <a:ea typeface="+mn-ea"/>
          <a:cs typeface="+mn-cs"/>
        </a:defRPr>
      </a:lvl3pPr>
      <a:lvl4pPr marL="1430338" indent="-352425" algn="l" rtl="0" eaLnBrk="0" fontAlgn="base" hangingPunct="0">
        <a:spcBef>
          <a:spcPct val="20000"/>
        </a:spcBef>
        <a:spcAft>
          <a:spcPct val="0"/>
        </a:spcAft>
        <a:buClr>
          <a:schemeClr val="accent1"/>
        </a:buClr>
        <a:buFont typeface="Arial" panose="020B0604020202020204" pitchFamily="34" charset="0"/>
        <a:buChar char="&gt;"/>
        <a:defRPr sz="2000" kern="1200">
          <a:solidFill>
            <a:schemeClr val="tx1"/>
          </a:solidFill>
          <a:latin typeface="+mn-lt"/>
          <a:ea typeface="+mn-ea"/>
          <a:cs typeface="+mn-cs"/>
        </a:defRPr>
      </a:lvl4pPr>
      <a:lvl5pPr marL="1792288" indent="-352425" algn="l" rtl="0" eaLnBrk="0" fontAlgn="base" hangingPunct="0">
        <a:spcBef>
          <a:spcPct val="20000"/>
        </a:spcBef>
        <a:spcAft>
          <a:spcPct val="0"/>
        </a:spcAft>
        <a:buClr>
          <a:schemeClr val="accent1"/>
        </a:buClr>
        <a:buFont typeface="Arial" panose="020B0604020202020204" pitchFamily="34" charset="0"/>
        <a:buChar char="&g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F3CABCD-331E-4D76-87C1-E4EA30769905}"/>
              </a:ext>
            </a:extLst>
          </p:cNvPr>
          <p:cNvSpPr>
            <a:spLocks noGrp="1" noChangeArrowheads="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D32C0E-D1CA-40EB-81D8-43E68B4E09BF}" type="datetime3">
              <a:rPr lang="da-DK" altLang="en-US" smtClean="0">
                <a:solidFill>
                  <a:schemeClr val="accent2"/>
                </a:solidFill>
              </a:rPr>
              <a:pPr/>
              <a:t>02.04.2019</a:t>
            </a:fld>
            <a:endParaRPr lang="da-DK" altLang="en-US">
              <a:solidFill>
                <a:schemeClr val="accent2"/>
              </a:solidFill>
            </a:endParaRPr>
          </a:p>
        </p:txBody>
      </p:sp>
      <p:sp>
        <p:nvSpPr>
          <p:cNvPr id="5124" name="Rectangle 6">
            <a:extLst>
              <a:ext uri="{FF2B5EF4-FFF2-40B4-BE49-F238E27FC236}">
                <a16:creationId xmlns:a16="http://schemas.microsoft.com/office/drawing/2014/main" id="{833703CA-37A1-43E7-81C1-7579DE9A7E84}"/>
              </a:ext>
            </a:extLst>
          </p:cNvPr>
          <p:cNvSpPr>
            <a:spLocks noGrp="1" noChangeArrowheads="1"/>
          </p:cNvSpPr>
          <p:nvPr>
            <p:ph type="sldNum" sz="quarter" idx="12"/>
          </p:nvPr>
        </p:nvSpPr>
        <p:spPr>
          <a:xfrm>
            <a:off x="4575175" y="541338"/>
            <a:ext cx="4283075" cy="266700"/>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dirty="0">
                <a:solidFill>
                  <a:schemeClr val="accent2"/>
                </a:solidFill>
              </a:rPr>
              <a:t>Page </a:t>
            </a:r>
            <a:fld id="{9B544D31-0070-49BD-916B-3F6DACE00B7E}" type="slidenum">
              <a:rPr lang="da-DK" altLang="en-US" smtClean="0">
                <a:solidFill>
                  <a:schemeClr val="accent2"/>
                </a:solidFill>
              </a:rPr>
              <a:pPr/>
              <a:t>1</a:t>
            </a:fld>
            <a:endParaRPr lang="da-DK" altLang="en-US" dirty="0">
              <a:solidFill>
                <a:schemeClr val="accent2"/>
              </a:solidFill>
            </a:endParaRPr>
          </a:p>
        </p:txBody>
      </p:sp>
      <p:sp>
        <p:nvSpPr>
          <p:cNvPr id="5125" name="Rectangle 2">
            <a:extLst>
              <a:ext uri="{FF2B5EF4-FFF2-40B4-BE49-F238E27FC236}">
                <a16:creationId xmlns:a16="http://schemas.microsoft.com/office/drawing/2014/main" id="{28373452-C3EE-4A9A-B192-E4EA2F23124A}"/>
              </a:ext>
            </a:extLst>
          </p:cNvPr>
          <p:cNvSpPr>
            <a:spLocks noGrp="1" noChangeArrowheads="1"/>
          </p:cNvSpPr>
          <p:nvPr>
            <p:ph type="ctrTitle"/>
          </p:nvPr>
        </p:nvSpPr>
        <p:spPr>
          <a:xfrm>
            <a:off x="530225" y="3643313"/>
            <a:ext cx="7772400" cy="2578100"/>
          </a:xfrm>
        </p:spPr>
        <p:txBody>
          <a:bodyPr/>
          <a:lstStyle/>
          <a:p>
            <a:r>
              <a:rPr lang="en-US" altLang="en-US" sz="2800" b="1" dirty="0">
                <a:cs typeface="Arial" panose="020B0604020202020204" pitchFamily="34" charset="0"/>
              </a:rPr>
              <a:t>Project Update, Lesson Learnt, Successes and Challenges. </a:t>
            </a:r>
            <a:r>
              <a:rPr lang="da-DK" altLang="en-US" sz="2800" dirty="0">
                <a:cs typeface="Arial" panose="020B0604020202020204" pitchFamily="34" charset="0"/>
              </a:rPr>
              <a:t> </a:t>
            </a:r>
            <a:br>
              <a:rPr lang="da-DK" altLang="en-US" sz="2800" dirty="0">
                <a:cs typeface="Arial" panose="020B0604020202020204" pitchFamily="34" charset="0"/>
              </a:rPr>
            </a:br>
            <a:r>
              <a:rPr lang="da-DK" altLang="en-US" sz="2800" dirty="0">
                <a:cs typeface="Arial" panose="020B0604020202020204" pitchFamily="34" charset="0"/>
              </a:rPr>
              <a:t/>
            </a:r>
            <a:br>
              <a:rPr lang="da-DK" altLang="en-US" sz="2800" dirty="0">
                <a:cs typeface="Arial" panose="020B0604020202020204" pitchFamily="34" charset="0"/>
              </a:rPr>
            </a:br>
            <a:r>
              <a:rPr lang="en-GB" altLang="en-US" sz="2000" b="1" dirty="0"/>
              <a:t>Duration</a:t>
            </a:r>
            <a:r>
              <a:rPr lang="en-GB" altLang="en-US" sz="2000" b="1"/>
              <a:t>: </a:t>
            </a:r>
            <a:r>
              <a:rPr lang="en-GB" altLang="en-US" sz="2000"/>
              <a:t>01/12/2016 </a:t>
            </a:r>
            <a:r>
              <a:rPr lang="en-GB" altLang="en-US" sz="2000" dirty="0"/>
              <a:t>– 31/12/2018 (24 months) extended to March 2019</a:t>
            </a:r>
            <a:br>
              <a:rPr lang="en-GB" altLang="en-US" sz="2000" dirty="0"/>
            </a:br>
            <a:r>
              <a:rPr lang="en-GB" altLang="en-US" sz="2000" b="1" dirty="0"/>
              <a:t>Geographical Scope: </a:t>
            </a:r>
            <a:r>
              <a:rPr lang="en-GB" altLang="en-US" sz="2000" dirty="0"/>
              <a:t>Northeast Nigeria, Adamawa and </a:t>
            </a:r>
            <a:r>
              <a:rPr lang="en-GB" altLang="en-US" sz="2000" dirty="0" err="1"/>
              <a:t>Borno</a:t>
            </a:r>
            <a:r>
              <a:rPr lang="en-GB" altLang="en-US" sz="2000" dirty="0"/>
              <a:t>  States</a:t>
            </a:r>
            <a:r>
              <a:rPr lang="en-GB" altLang="en-US" sz="2800" dirty="0"/>
              <a:t/>
            </a:r>
            <a:br>
              <a:rPr lang="en-GB" altLang="en-US" sz="2800" dirty="0"/>
            </a:br>
            <a:r>
              <a:rPr lang="da-DK" altLang="en-US" sz="2800" dirty="0">
                <a:cs typeface="Arial" panose="020B0604020202020204" pitchFamily="34" charset="0"/>
              </a:rPr>
              <a:t>                  </a:t>
            </a:r>
            <a:r>
              <a:rPr lang="en-US" altLang="en-US" dirty="0"/>
              <a:t/>
            </a:r>
            <a:br>
              <a:rPr lang="en-US" altLang="en-US" dirty="0"/>
            </a:br>
            <a:endParaRPr lang="en-GB" altLang="en-US" dirty="0"/>
          </a:p>
        </p:txBody>
      </p:sp>
      <p:sp>
        <p:nvSpPr>
          <p:cNvPr id="5126" name="Rectangle 3">
            <a:extLst>
              <a:ext uri="{FF2B5EF4-FFF2-40B4-BE49-F238E27FC236}">
                <a16:creationId xmlns:a16="http://schemas.microsoft.com/office/drawing/2014/main" id="{6CA31F22-AA59-46C1-8D42-4C361E6C4319}"/>
              </a:ext>
            </a:extLst>
          </p:cNvPr>
          <p:cNvSpPr>
            <a:spLocks noGrp="1" noChangeArrowheads="1"/>
          </p:cNvSpPr>
          <p:nvPr>
            <p:ph type="subTitle" idx="1"/>
          </p:nvPr>
        </p:nvSpPr>
        <p:spPr>
          <a:xfrm>
            <a:off x="533400" y="1509713"/>
            <a:ext cx="7769225" cy="1177925"/>
          </a:xfrm>
        </p:spPr>
        <p:txBody>
          <a:bodyPr/>
          <a:lstStyle/>
          <a:p>
            <a:pPr algn="ctr"/>
            <a:r>
              <a:rPr lang="en-US" altLang="en-US" b="1" dirty="0">
                <a:solidFill>
                  <a:srgbClr val="0070C0"/>
                </a:solidFill>
                <a:cs typeface="Arial" panose="020B0604020202020204" pitchFamily="34" charset="0"/>
              </a:rPr>
              <a:t>‘</a:t>
            </a:r>
            <a:r>
              <a:rPr lang="en-US" altLang="en-US" sz="3200" b="1" dirty="0">
                <a:cs typeface="Arial" panose="020B0604020202020204" pitchFamily="34" charset="0"/>
              </a:rPr>
              <a:t>Project Title: “Promoting Stability in Nigeria's Northeast”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0EFD9DE-2E83-48DA-9DD5-AAA6E6D70744}"/>
              </a:ext>
            </a:extLst>
          </p:cNvPr>
          <p:cNvSpPr>
            <a:spLocks noGrp="1"/>
          </p:cNvSpPr>
          <p:nvPr>
            <p:ph type="title"/>
          </p:nvPr>
        </p:nvSpPr>
        <p:spPr>
          <a:xfrm>
            <a:off x="391319" y="1090443"/>
            <a:ext cx="8345487" cy="657225"/>
          </a:xfrm>
        </p:spPr>
        <p:txBody>
          <a:bodyPr/>
          <a:lstStyle/>
          <a:p>
            <a:pPr algn="ctr"/>
            <a:r>
              <a:rPr lang="en-US" altLang="en-US" sz="2600" b="1" dirty="0"/>
              <a:t>Program Achievements - AVR</a:t>
            </a:r>
          </a:p>
        </p:txBody>
      </p:sp>
      <p:sp>
        <p:nvSpPr>
          <p:cNvPr id="3" name="Content Placeholder 2">
            <a:extLst>
              <a:ext uri="{FF2B5EF4-FFF2-40B4-BE49-F238E27FC236}">
                <a16:creationId xmlns:a16="http://schemas.microsoft.com/office/drawing/2014/main" id="{8BCB7165-AA7C-407D-94E6-9C31AD8B6831}"/>
              </a:ext>
            </a:extLst>
          </p:cNvPr>
          <p:cNvSpPr>
            <a:spLocks noGrp="1"/>
          </p:cNvSpPr>
          <p:nvPr>
            <p:ph idx="1"/>
          </p:nvPr>
        </p:nvSpPr>
        <p:spPr>
          <a:xfrm>
            <a:off x="125413" y="1731963"/>
            <a:ext cx="8921750" cy="4903787"/>
          </a:xfrm>
        </p:spPr>
        <p:txBody>
          <a:bodyPr/>
          <a:lstStyle/>
          <a:p>
            <a:pPr>
              <a:buFont typeface="Arial" panose="020B0604020202020204" pitchFamily="34" charset="0"/>
              <a:buChar char="•"/>
              <a:defRPr/>
            </a:pPr>
            <a:r>
              <a:rPr lang="en-US" dirty="0"/>
              <a:t>Training of 44 civil society organizations on conflict management and dialogue facilitation techniques has contributed to resolving some of the herder-farmer conflicts in Adamawa state.</a:t>
            </a:r>
          </a:p>
          <a:p>
            <a:pPr>
              <a:buFont typeface="Arial" panose="020B0604020202020204" pitchFamily="34" charset="0"/>
              <a:buChar char="•"/>
              <a:defRPr/>
            </a:pPr>
            <a:r>
              <a:rPr lang="en-US" dirty="0"/>
              <a:t>There is increased demand for the capacity development of youth on peacebuilding and establishment of peace-clubs in schools.</a:t>
            </a:r>
          </a:p>
          <a:p>
            <a:pPr>
              <a:buFont typeface="Arial" panose="020B0604020202020204" pitchFamily="34" charset="0"/>
              <a:buChar char="•"/>
              <a:defRPr/>
            </a:pPr>
            <a:r>
              <a:rPr lang="en-US" dirty="0"/>
              <a:t>There is growing awareness on the importance of community-focused policing (thereby contributing to security sector reform).</a:t>
            </a:r>
          </a:p>
          <a:p>
            <a:pPr>
              <a:buFont typeface="Arial" panose="020B0604020202020204" pitchFamily="34" charset="0"/>
              <a:buChar char="•"/>
              <a:defRPr/>
            </a:pPr>
            <a:r>
              <a:rPr lang="en-US" dirty="0"/>
              <a:t>There are improved levels of trust-based relationships between government security providers and community members e.g., the establishment of a communication network to share security-related information.</a:t>
            </a:r>
          </a:p>
          <a:p>
            <a:pPr>
              <a:buFont typeface="Arial" panose="020B0604020202020204" pitchFamily="34" charset="0"/>
              <a:buChar char="•"/>
              <a:defRPr/>
            </a:pPr>
            <a:r>
              <a:rPr lang="en-US" dirty="0"/>
              <a:t>An improved sense of collaboration, acceptance and joint sense of responsibility between members of local safety organizations and hunter groups. </a:t>
            </a:r>
          </a:p>
        </p:txBody>
      </p:sp>
      <p:sp>
        <p:nvSpPr>
          <p:cNvPr id="15364" name="Date Placeholder 3">
            <a:extLst>
              <a:ext uri="{FF2B5EF4-FFF2-40B4-BE49-F238E27FC236}">
                <a16:creationId xmlns:a16="http://schemas.microsoft.com/office/drawing/2014/main" id="{C67A3F9C-B3D8-45A9-A781-9B9843EE9DF9}"/>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064E96-D047-4DF9-817A-FAA386413C41}" type="datetime3">
              <a:rPr lang="da-DK" altLang="en-US" smtClean="0">
                <a:solidFill>
                  <a:schemeClr val="accent2"/>
                </a:solidFill>
              </a:rPr>
              <a:pPr/>
              <a:t>02.04.2019</a:t>
            </a:fld>
            <a:endParaRPr lang="da-DK" altLang="en-US">
              <a:solidFill>
                <a:schemeClr val="accent2"/>
              </a:solidFill>
            </a:endParaRPr>
          </a:p>
        </p:txBody>
      </p:sp>
      <p:sp>
        <p:nvSpPr>
          <p:cNvPr id="15366" name="Slide Number Placeholder 5">
            <a:extLst>
              <a:ext uri="{FF2B5EF4-FFF2-40B4-BE49-F238E27FC236}">
                <a16:creationId xmlns:a16="http://schemas.microsoft.com/office/drawing/2014/main" id="{77D2860D-90DF-448A-9AB6-0D36354898A7}"/>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1A87A2A2-20CE-44B7-9437-4C9341B4D013}" type="slidenum">
              <a:rPr lang="da-DK" altLang="en-US" smtClean="0">
                <a:solidFill>
                  <a:schemeClr val="accent2"/>
                </a:solidFill>
              </a:rPr>
              <a:pPr/>
              <a:t>10</a:t>
            </a:fld>
            <a:endParaRPr lang="da-DK" altLang="en-US">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2849FE5-54B7-4906-BC21-B57EDEB19870}"/>
              </a:ext>
            </a:extLst>
          </p:cNvPr>
          <p:cNvSpPr>
            <a:spLocks noGrp="1"/>
          </p:cNvSpPr>
          <p:nvPr>
            <p:ph type="title"/>
          </p:nvPr>
        </p:nvSpPr>
        <p:spPr>
          <a:xfrm>
            <a:off x="442913" y="1131010"/>
            <a:ext cx="8345487" cy="628650"/>
          </a:xfrm>
        </p:spPr>
        <p:txBody>
          <a:bodyPr/>
          <a:lstStyle/>
          <a:p>
            <a:pPr algn="ctr"/>
            <a:r>
              <a:rPr lang="en-US" altLang="en-US" sz="2600" b="1" dirty="0"/>
              <a:t>Lessons Learnt</a:t>
            </a:r>
          </a:p>
        </p:txBody>
      </p:sp>
      <p:sp>
        <p:nvSpPr>
          <p:cNvPr id="3" name="Content Placeholder 2">
            <a:extLst>
              <a:ext uri="{FF2B5EF4-FFF2-40B4-BE49-F238E27FC236}">
                <a16:creationId xmlns:a16="http://schemas.microsoft.com/office/drawing/2014/main" id="{842581D5-12B7-4B40-B25D-13749E1AF17D}"/>
              </a:ext>
            </a:extLst>
          </p:cNvPr>
          <p:cNvSpPr>
            <a:spLocks noGrp="1"/>
          </p:cNvSpPr>
          <p:nvPr>
            <p:ph idx="1"/>
          </p:nvPr>
        </p:nvSpPr>
        <p:spPr>
          <a:xfrm>
            <a:off x="457200" y="2044700"/>
            <a:ext cx="8229600" cy="4259262"/>
          </a:xfrm>
        </p:spPr>
        <p:txBody>
          <a:bodyPr/>
          <a:lstStyle/>
          <a:p>
            <a:pPr>
              <a:buFont typeface="Arial" panose="020B0604020202020204" pitchFamily="34" charset="0"/>
              <a:buChar char="•"/>
              <a:defRPr/>
            </a:pPr>
            <a:r>
              <a:rPr lang="en-US" dirty="0"/>
              <a:t>Engaging government ministries in program development provides an opportunity to maximize resources and provides additional validation of the program’s legitimacy and potential to beneficiaries.</a:t>
            </a:r>
          </a:p>
          <a:p>
            <a:pPr>
              <a:buFont typeface="Arial" panose="020B0604020202020204" pitchFamily="34" charset="0"/>
              <a:buChar char="•"/>
              <a:defRPr/>
            </a:pPr>
            <a:endParaRPr lang="en-US" dirty="0"/>
          </a:p>
          <a:p>
            <a:pPr>
              <a:buFont typeface="Arial" panose="020B0604020202020204" pitchFamily="34" charset="0"/>
              <a:buChar char="•"/>
              <a:defRPr/>
            </a:pPr>
            <a:r>
              <a:rPr lang="en-US" dirty="0"/>
              <a:t>Programming needs to allow for beneficiary feedback and beneficiary-led modifications as much as possible. This was highlighted in beneficiaries wanting to move from poultry to egg production and the program being flexible enough to facilitate this.</a:t>
            </a:r>
          </a:p>
          <a:p>
            <a:pPr>
              <a:buFont typeface="Arial" panose="020B0604020202020204" pitchFamily="34" charset="0"/>
              <a:buChar char="•"/>
              <a:defRPr/>
            </a:pPr>
            <a:endParaRPr lang="en-US" dirty="0"/>
          </a:p>
          <a:p>
            <a:pPr>
              <a:buFont typeface="Arial" panose="020B0604020202020204" pitchFamily="34" charset="0"/>
              <a:buChar char="•"/>
              <a:defRPr/>
            </a:pPr>
            <a:r>
              <a:rPr lang="en-US" dirty="0"/>
              <a:t>Ensuring participation from groups including at-risk youth, women and the elderly requires community level advocacy measures throughout the life of the project – not just in the planning stages. </a:t>
            </a:r>
          </a:p>
          <a:p>
            <a:pPr marL="0" indent="0">
              <a:buFont typeface="Arial" panose="020B0604020202020204" pitchFamily="34" charset="0"/>
              <a:buNone/>
              <a:defRPr/>
            </a:pPr>
            <a:endParaRPr lang="en-US" dirty="0"/>
          </a:p>
        </p:txBody>
      </p:sp>
      <p:sp>
        <p:nvSpPr>
          <p:cNvPr id="16388" name="Date Placeholder 3">
            <a:extLst>
              <a:ext uri="{FF2B5EF4-FFF2-40B4-BE49-F238E27FC236}">
                <a16:creationId xmlns:a16="http://schemas.microsoft.com/office/drawing/2014/main" id="{D99EFF76-E2B0-4F50-8032-754A40FAD1B2}"/>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DDF0FC-3A0D-4FA6-9BD3-055E39AED074}" type="datetime3">
              <a:rPr lang="da-DK" altLang="en-US" smtClean="0">
                <a:solidFill>
                  <a:schemeClr val="accent2"/>
                </a:solidFill>
              </a:rPr>
              <a:pPr/>
              <a:t>02.04.2019</a:t>
            </a:fld>
            <a:endParaRPr lang="da-DK" altLang="en-US">
              <a:solidFill>
                <a:schemeClr val="accent2"/>
              </a:solidFill>
            </a:endParaRPr>
          </a:p>
        </p:txBody>
      </p:sp>
      <p:sp>
        <p:nvSpPr>
          <p:cNvPr id="16390" name="Slide Number Placeholder 5">
            <a:extLst>
              <a:ext uri="{FF2B5EF4-FFF2-40B4-BE49-F238E27FC236}">
                <a16:creationId xmlns:a16="http://schemas.microsoft.com/office/drawing/2014/main" id="{FADC5CCC-43CD-4807-AE91-382D6B168ED7}"/>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782C8ADC-E09D-4905-9F4F-EEEC9A8970A0}" type="slidenum">
              <a:rPr lang="da-DK" altLang="en-US" smtClean="0">
                <a:solidFill>
                  <a:schemeClr val="accent2"/>
                </a:solidFill>
              </a:rPr>
              <a:pPr/>
              <a:t>11</a:t>
            </a:fld>
            <a:endParaRPr lang="da-DK" altLang="en-US">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E75279B-0F66-4E68-A53C-937B0CE13EE3}"/>
              </a:ext>
            </a:extLst>
          </p:cNvPr>
          <p:cNvSpPr>
            <a:spLocks noGrp="1"/>
          </p:cNvSpPr>
          <p:nvPr>
            <p:ph idx="1"/>
          </p:nvPr>
        </p:nvSpPr>
        <p:spPr>
          <a:xfrm>
            <a:off x="2346472" y="101991"/>
            <a:ext cx="4224338" cy="2147887"/>
          </a:xfrm>
        </p:spPr>
        <p:txBody>
          <a:bodyPr/>
          <a:lstStyle/>
          <a:p>
            <a:pPr marL="0" indent="0" algn="ctr">
              <a:buFont typeface="Arial" panose="020B0604020202020204" pitchFamily="34" charset="0"/>
              <a:buNone/>
            </a:pPr>
            <a:endParaRPr lang="en-US" altLang="en-US" sz="3200" dirty="0">
              <a:solidFill>
                <a:srgbClr val="C00000"/>
              </a:solidFill>
            </a:endParaRPr>
          </a:p>
          <a:p>
            <a:pPr marL="0" indent="0" algn="ctr">
              <a:buFont typeface="Arial" panose="020B0604020202020204" pitchFamily="34" charset="0"/>
              <a:buNone/>
            </a:pPr>
            <a:endParaRPr lang="en-US" altLang="en-US" sz="3200" dirty="0">
              <a:solidFill>
                <a:srgbClr val="C00000"/>
              </a:solidFill>
            </a:endParaRPr>
          </a:p>
          <a:p>
            <a:pPr marL="0" indent="0" algn="ctr">
              <a:buFont typeface="Arial" panose="020B0604020202020204" pitchFamily="34" charset="0"/>
              <a:buNone/>
            </a:pPr>
            <a:r>
              <a:rPr lang="en-US" altLang="en-US" sz="3200" b="1" dirty="0">
                <a:solidFill>
                  <a:srgbClr val="C00000"/>
                </a:solidFill>
              </a:rPr>
              <a:t>Thank You!</a:t>
            </a:r>
          </a:p>
        </p:txBody>
      </p:sp>
      <p:sp>
        <p:nvSpPr>
          <p:cNvPr id="18435" name="Date Placeholder 3">
            <a:extLst>
              <a:ext uri="{FF2B5EF4-FFF2-40B4-BE49-F238E27FC236}">
                <a16:creationId xmlns:a16="http://schemas.microsoft.com/office/drawing/2014/main" id="{3DA0DC20-A93F-48A7-A61B-054041814CAB}"/>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ECBA1F-471D-400D-AD5F-74CA130AA538}" type="datetime3">
              <a:rPr lang="da-DK" altLang="en-US" smtClean="0">
                <a:solidFill>
                  <a:schemeClr val="accent2"/>
                </a:solidFill>
              </a:rPr>
              <a:pPr/>
              <a:t>02.04.2019</a:t>
            </a:fld>
            <a:endParaRPr lang="da-DK" altLang="en-US">
              <a:solidFill>
                <a:schemeClr val="accent2"/>
              </a:solidFill>
            </a:endParaRPr>
          </a:p>
        </p:txBody>
      </p:sp>
      <p:sp>
        <p:nvSpPr>
          <p:cNvPr id="18437" name="Slide Number Placeholder 5">
            <a:extLst>
              <a:ext uri="{FF2B5EF4-FFF2-40B4-BE49-F238E27FC236}">
                <a16:creationId xmlns:a16="http://schemas.microsoft.com/office/drawing/2014/main" id="{E5DF81E3-12F2-4373-81DD-10FC22C083FE}"/>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623BDBDB-3D06-4069-8567-6858F468C6EB}" type="slidenum">
              <a:rPr lang="da-DK" altLang="en-US" smtClean="0">
                <a:solidFill>
                  <a:schemeClr val="accent2"/>
                </a:solidFill>
              </a:rPr>
              <a:pPr/>
              <a:t>12</a:t>
            </a:fld>
            <a:endParaRPr lang="da-DK" altLang="en-US">
              <a:solidFill>
                <a:schemeClr val="accent2"/>
              </a:solidFill>
            </a:endParaRPr>
          </a:p>
        </p:txBody>
      </p:sp>
      <p:pic>
        <p:nvPicPr>
          <p:cNvPr id="18438" name="Picture 7" descr="IMG_8626">
            <a:extLst>
              <a:ext uri="{FF2B5EF4-FFF2-40B4-BE49-F238E27FC236}">
                <a16:creationId xmlns:a16="http://schemas.microsoft.com/office/drawing/2014/main" id="{1679CC8C-06A8-4309-977C-39732BAC6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870075"/>
            <a:ext cx="781367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8">
            <a:extLst>
              <a:ext uri="{FF2B5EF4-FFF2-40B4-BE49-F238E27FC236}">
                <a16:creationId xmlns:a16="http://schemas.microsoft.com/office/drawing/2014/main" id="{81730901-789F-4C43-90F6-1A70C6AE5657}"/>
              </a:ext>
            </a:extLst>
          </p:cNvPr>
          <p:cNvSpPr txBox="1">
            <a:spLocks noChangeArrowheads="1"/>
          </p:cNvSpPr>
          <p:nvPr/>
        </p:nvSpPr>
        <p:spPr bwMode="auto">
          <a:xfrm>
            <a:off x="498475" y="6403975"/>
            <a:ext cx="8645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 </a:t>
            </a:r>
            <a:r>
              <a:rPr lang="en-US" altLang="en-US" sz="1200" i="1" dirty="0"/>
              <a:t>Youth presenting Community Safety Action Plans at state level during CSP workshop in </a:t>
            </a:r>
            <a:r>
              <a:rPr lang="en-US" altLang="en-US" sz="1200" i="1" dirty="0" err="1"/>
              <a:t>Auno</a:t>
            </a:r>
            <a:r>
              <a:rPr lang="en-US" altLang="en-US" sz="1200" i="1" dirty="0"/>
              <a:t> Community, </a:t>
            </a:r>
            <a:r>
              <a:rPr lang="en-GB" sz="1200" i="1" dirty="0"/>
              <a:t>Maiduguri LGA,</a:t>
            </a:r>
            <a:r>
              <a:rPr lang="en-US" altLang="en-US" sz="1200" i="1" dirty="0"/>
              <a:t> </a:t>
            </a:r>
            <a:r>
              <a:rPr lang="en-US" altLang="en-US" sz="1200" i="1" dirty="0" err="1"/>
              <a:t>Borno</a:t>
            </a:r>
            <a:r>
              <a:rPr lang="en-US" altLang="en-US" sz="1200" i="1" dirty="0"/>
              <a:t> State.</a:t>
            </a:r>
            <a:endParaRPr lang="en-US" altLang="en-US" sz="16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53CEDA5-9611-415E-BB00-8C680239CF7D}"/>
              </a:ext>
            </a:extLst>
          </p:cNvPr>
          <p:cNvPicPr>
            <a:picLocks noGrp="1"/>
          </p:cNvPicPr>
          <p:nvPr>
            <p:ph idx="1"/>
          </p:nvPr>
        </p:nvPicPr>
        <p:blipFill>
          <a:blip r:embed="rId2"/>
          <a:stretch>
            <a:fillRect/>
          </a:stretch>
        </p:blipFill>
        <p:spPr>
          <a:xfrm>
            <a:off x="1814733" y="-42202"/>
            <a:ext cx="5598941" cy="6956473"/>
          </a:xfrm>
          <a:prstGeom prst="rect">
            <a:avLst/>
          </a:prstGeom>
        </p:spPr>
      </p:pic>
    </p:spTree>
    <p:extLst>
      <p:ext uri="{BB962C8B-B14F-4D97-AF65-F5344CB8AC3E}">
        <p14:creationId xmlns:p14="http://schemas.microsoft.com/office/powerpoint/2010/main" val="275173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a:extLst>
              <a:ext uri="{FF2B5EF4-FFF2-40B4-BE49-F238E27FC236}">
                <a16:creationId xmlns:a16="http://schemas.microsoft.com/office/drawing/2014/main" id="{51105F19-8199-411C-BEC7-18ED9A865F28}"/>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8603EF-0A70-44F2-B382-B34BC30099F9}" type="datetime3">
              <a:rPr lang="da-DK" altLang="en-US" smtClean="0">
                <a:solidFill>
                  <a:schemeClr val="accent2"/>
                </a:solidFill>
              </a:rPr>
              <a:pPr/>
              <a:t>02.04.2019</a:t>
            </a:fld>
            <a:endParaRPr lang="da-DK" altLang="en-US">
              <a:solidFill>
                <a:schemeClr val="accent2"/>
              </a:solidFill>
            </a:endParaRPr>
          </a:p>
        </p:txBody>
      </p:sp>
      <p:sp>
        <p:nvSpPr>
          <p:cNvPr id="7172" name="Slide Number Placeholder 5">
            <a:extLst>
              <a:ext uri="{FF2B5EF4-FFF2-40B4-BE49-F238E27FC236}">
                <a16:creationId xmlns:a16="http://schemas.microsoft.com/office/drawing/2014/main" id="{883F77CA-AEBB-4C6C-904F-7C7DD0F5555B}"/>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43FDA5E5-858C-40A3-9C59-8D9CF7095101}" type="slidenum">
              <a:rPr lang="da-DK" altLang="en-US" smtClean="0">
                <a:solidFill>
                  <a:schemeClr val="accent2"/>
                </a:solidFill>
              </a:rPr>
              <a:pPr/>
              <a:t>3</a:t>
            </a:fld>
            <a:endParaRPr lang="da-DK" altLang="en-US">
              <a:solidFill>
                <a:schemeClr val="accent2"/>
              </a:solidFill>
            </a:endParaRPr>
          </a:p>
        </p:txBody>
      </p:sp>
      <p:sp>
        <p:nvSpPr>
          <p:cNvPr id="7173" name="Rectangle 2">
            <a:extLst>
              <a:ext uri="{FF2B5EF4-FFF2-40B4-BE49-F238E27FC236}">
                <a16:creationId xmlns:a16="http://schemas.microsoft.com/office/drawing/2014/main" id="{CACBF992-1D0B-4924-B392-162E6D755926}"/>
              </a:ext>
            </a:extLst>
          </p:cNvPr>
          <p:cNvSpPr>
            <a:spLocks noGrp="1" noChangeArrowheads="1"/>
          </p:cNvSpPr>
          <p:nvPr>
            <p:ph type="title"/>
          </p:nvPr>
        </p:nvSpPr>
        <p:spPr>
          <a:xfrm>
            <a:off x="442913" y="1074738"/>
            <a:ext cx="8345487" cy="727075"/>
          </a:xfrm>
        </p:spPr>
        <p:txBody>
          <a:bodyPr/>
          <a:lstStyle/>
          <a:p>
            <a:pPr algn="ctr" eaLnBrk="1" hangingPunct="1"/>
            <a:r>
              <a:rPr lang="en-GB" altLang="en-US" sz="2800" b="1" dirty="0"/>
              <a:t>Project Components</a:t>
            </a:r>
          </a:p>
        </p:txBody>
      </p:sp>
      <p:sp>
        <p:nvSpPr>
          <p:cNvPr id="7174" name="Rectangle 3">
            <a:extLst>
              <a:ext uri="{FF2B5EF4-FFF2-40B4-BE49-F238E27FC236}">
                <a16:creationId xmlns:a16="http://schemas.microsoft.com/office/drawing/2014/main" id="{8B10D24A-6350-4156-AFE4-A27F35A330EA}"/>
              </a:ext>
            </a:extLst>
          </p:cNvPr>
          <p:cNvSpPr>
            <a:spLocks noGrp="1" noChangeArrowheads="1"/>
          </p:cNvSpPr>
          <p:nvPr>
            <p:ph type="body" idx="1"/>
          </p:nvPr>
        </p:nvSpPr>
        <p:spPr>
          <a:xfrm>
            <a:off x="457200" y="2143125"/>
            <a:ext cx="8229600" cy="4451350"/>
          </a:xfrm>
        </p:spPr>
        <p:txBody>
          <a:bodyPr/>
          <a:lstStyle/>
          <a:p>
            <a:pPr marL="0" indent="0" eaLnBrk="1" hangingPunct="1">
              <a:buFont typeface="Arial" panose="020B0604020202020204" pitchFamily="34" charset="0"/>
              <a:buNone/>
              <a:defRPr/>
            </a:pPr>
            <a:r>
              <a:rPr lang="en-GB" altLang="en-US" b="1" dirty="0"/>
              <a:t>1. Armed Violence Reduction (AVR</a:t>
            </a:r>
            <a:r>
              <a:rPr lang="en-GB" altLang="en-US" dirty="0"/>
              <a:t>)</a:t>
            </a:r>
          </a:p>
          <a:p>
            <a:pPr lvl="1" eaLnBrk="1" hangingPunct="1">
              <a:spcBef>
                <a:spcPts val="0"/>
              </a:spcBef>
              <a:buFont typeface="Arial" panose="020B0604020202020204" pitchFamily="34" charset="0"/>
              <a:buChar char="•"/>
              <a:defRPr/>
            </a:pPr>
            <a:r>
              <a:rPr lang="en-GB" altLang="en-US" dirty="0"/>
              <a:t>Livelihood</a:t>
            </a:r>
            <a:r>
              <a:rPr lang="en-GB" dirty="0">
                <a:solidFill>
                  <a:schemeClr val="dk1"/>
                </a:solidFill>
              </a:rPr>
              <a:t> </a:t>
            </a:r>
            <a:r>
              <a:rPr lang="en-US" dirty="0"/>
              <a:t>Youth Engagement</a:t>
            </a:r>
          </a:p>
          <a:p>
            <a:pPr lvl="1" eaLnBrk="1" hangingPunct="1">
              <a:spcBef>
                <a:spcPts val="0"/>
              </a:spcBef>
              <a:buFont typeface="Arial" panose="020B0604020202020204" pitchFamily="34" charset="0"/>
              <a:buChar char="•"/>
              <a:defRPr/>
            </a:pPr>
            <a:r>
              <a:rPr lang="en-US" dirty="0"/>
              <a:t>Dialogue Engagement</a:t>
            </a:r>
          </a:p>
          <a:p>
            <a:pPr lvl="1" eaLnBrk="1" hangingPunct="1">
              <a:spcBef>
                <a:spcPts val="0"/>
              </a:spcBef>
              <a:buFont typeface="Arial" panose="020B0604020202020204" pitchFamily="34" charset="0"/>
              <a:buChar char="•"/>
              <a:defRPr/>
            </a:pPr>
            <a:r>
              <a:rPr lang="en-US" dirty="0"/>
              <a:t>Community Safety 	</a:t>
            </a:r>
          </a:p>
          <a:p>
            <a:pPr lvl="1" eaLnBrk="1" hangingPunct="1">
              <a:spcBef>
                <a:spcPts val="0"/>
              </a:spcBef>
              <a:buFont typeface="Arial" panose="020B0604020202020204" pitchFamily="34" charset="0"/>
              <a:buChar char="•"/>
              <a:defRPr/>
            </a:pPr>
            <a:r>
              <a:rPr lang="en-US" dirty="0"/>
              <a:t>Conflict Management</a:t>
            </a:r>
          </a:p>
          <a:p>
            <a:pPr marL="0" indent="0" eaLnBrk="1" hangingPunct="1">
              <a:spcBef>
                <a:spcPts val="0"/>
              </a:spcBef>
              <a:buFont typeface="Arial" panose="020B0604020202020204" pitchFamily="34" charset="0"/>
              <a:buNone/>
              <a:defRPr/>
            </a:pPr>
            <a:endParaRPr lang="en-US" sz="1800" dirty="0"/>
          </a:p>
          <a:p>
            <a:pPr marL="0" indent="0" eaLnBrk="1" hangingPunct="1">
              <a:buFont typeface="Arial" panose="020B0604020202020204" pitchFamily="34" charset="0"/>
              <a:buNone/>
              <a:defRPr/>
            </a:pPr>
            <a:r>
              <a:rPr lang="en-GB" b="1" dirty="0">
                <a:solidFill>
                  <a:schemeClr val="dk1"/>
                </a:solidFill>
              </a:rPr>
              <a:t>2. Livelihood</a:t>
            </a:r>
          </a:p>
          <a:p>
            <a:pPr lvl="1" eaLnBrk="1" hangingPunct="1">
              <a:spcBef>
                <a:spcPts val="0"/>
              </a:spcBef>
              <a:buFont typeface="Arial" panose="020B0604020202020204" pitchFamily="34" charset="0"/>
              <a:buChar char="•"/>
              <a:defRPr/>
            </a:pPr>
            <a:r>
              <a:rPr lang="en-GB" dirty="0">
                <a:solidFill>
                  <a:schemeClr val="dk1"/>
                </a:solidFill>
              </a:rPr>
              <a:t>Small Home Gardening Assistance Packages</a:t>
            </a:r>
          </a:p>
          <a:p>
            <a:pPr lvl="1" eaLnBrk="1" hangingPunct="1">
              <a:spcBef>
                <a:spcPts val="0"/>
              </a:spcBef>
              <a:buFont typeface="Arial" panose="020B0604020202020204" pitchFamily="34" charset="0"/>
              <a:buChar char="•"/>
              <a:defRPr/>
            </a:pPr>
            <a:r>
              <a:rPr lang="en-GB" dirty="0">
                <a:solidFill>
                  <a:schemeClr val="dk1"/>
                </a:solidFill>
              </a:rPr>
              <a:t>Entrepreneurship Training Workshops and Small Grants</a:t>
            </a:r>
          </a:p>
          <a:p>
            <a:pPr lvl="1" eaLnBrk="1" hangingPunct="1">
              <a:spcBef>
                <a:spcPts val="0"/>
              </a:spcBef>
              <a:buFont typeface="Arial" panose="020B0604020202020204" pitchFamily="34" charset="0"/>
              <a:buChar char="•"/>
              <a:defRPr/>
            </a:pPr>
            <a:r>
              <a:rPr lang="en-GB" dirty="0">
                <a:solidFill>
                  <a:schemeClr val="dk1"/>
                </a:solidFill>
              </a:rPr>
              <a:t>Multi-purpose Cash Grants for Extremely Vulnerable Individuals</a:t>
            </a:r>
          </a:p>
          <a:p>
            <a:pPr lvl="1" eaLnBrk="1" hangingPunct="1">
              <a:spcBef>
                <a:spcPts val="0"/>
              </a:spcBef>
              <a:buFont typeface="Arial" panose="020B0604020202020204" pitchFamily="34" charset="0"/>
              <a:buChar char="•"/>
              <a:defRPr/>
            </a:pPr>
            <a:r>
              <a:rPr lang="en-GB" dirty="0">
                <a:solidFill>
                  <a:schemeClr val="dk1"/>
                </a:solidFill>
              </a:rPr>
              <a:t>Cash for Work for Youth</a:t>
            </a:r>
          </a:p>
          <a:p>
            <a:pPr lvl="1" eaLnBrk="1" hangingPunct="1">
              <a:spcBef>
                <a:spcPts val="0"/>
              </a:spcBef>
              <a:buFont typeface="Arial" panose="020B0604020202020204" pitchFamily="34" charset="0"/>
              <a:buChar char="•"/>
              <a:defRPr/>
            </a:pPr>
            <a:r>
              <a:rPr lang="en-GB" dirty="0">
                <a:solidFill>
                  <a:schemeClr val="dk1"/>
                </a:solidFill>
              </a:rPr>
              <a:t>Trade-specific Training Workshops</a:t>
            </a:r>
            <a:endParaRPr lang="en-GB" sz="1800" dirty="0">
              <a:solidFill>
                <a:schemeClr val="dk1"/>
              </a:solidFill>
            </a:endParaRPr>
          </a:p>
          <a:p>
            <a:pPr marL="457200" indent="-457200" eaLnBrk="1" hangingPunct="1">
              <a:buFont typeface="Arial" panose="020B0604020202020204" pitchFamily="34" charset="0"/>
              <a:buAutoNum type="arabicPeriod"/>
              <a:defRPr/>
            </a:pPr>
            <a:endParaRPr lang="en-GB" altLang="en-US" dirty="0"/>
          </a:p>
          <a:p>
            <a:pPr marL="0" indent="0" eaLnBrk="1" hangingPunct="1">
              <a:buFont typeface="Arial" panose="020B0604020202020204" pitchFamily="34" charset="0"/>
              <a:buNone/>
              <a:defRPr/>
            </a:pP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3CCC3D6-C6E1-4226-B068-DE945A900D5D}"/>
              </a:ext>
            </a:extLst>
          </p:cNvPr>
          <p:cNvSpPr>
            <a:spLocks noGrp="1"/>
          </p:cNvSpPr>
          <p:nvPr>
            <p:ph type="title"/>
          </p:nvPr>
        </p:nvSpPr>
        <p:spPr>
          <a:xfrm>
            <a:off x="457200" y="1192922"/>
            <a:ext cx="8331200" cy="993775"/>
          </a:xfrm>
        </p:spPr>
        <p:txBody>
          <a:bodyPr/>
          <a:lstStyle/>
          <a:p>
            <a:pPr algn="ctr"/>
            <a:r>
              <a:rPr lang="en-GB" altLang="en-US" sz="2600" b="1" dirty="0"/>
              <a:t/>
            </a:r>
            <a:br>
              <a:rPr lang="en-GB" altLang="en-US" sz="2600" b="1" dirty="0"/>
            </a:br>
            <a:r>
              <a:rPr lang="en-GB" altLang="en-US" sz="2600" b="1" dirty="0"/>
              <a:t>Project Objectives</a:t>
            </a:r>
            <a:r>
              <a:rPr lang="en-GB" altLang="en-US" dirty="0"/>
              <a:t/>
            </a:r>
            <a:br>
              <a:rPr lang="en-GB" altLang="en-US" dirty="0"/>
            </a:br>
            <a:endParaRPr lang="en-US" altLang="en-US" dirty="0"/>
          </a:p>
        </p:txBody>
      </p:sp>
      <p:sp>
        <p:nvSpPr>
          <p:cNvPr id="9219" name="Content Placeholder 2">
            <a:extLst>
              <a:ext uri="{FF2B5EF4-FFF2-40B4-BE49-F238E27FC236}">
                <a16:creationId xmlns:a16="http://schemas.microsoft.com/office/drawing/2014/main" id="{0BC5B9B9-A16A-42D7-B6FD-C0DF86A0F4B4}"/>
              </a:ext>
            </a:extLst>
          </p:cNvPr>
          <p:cNvSpPr>
            <a:spLocks noGrp="1"/>
          </p:cNvSpPr>
          <p:nvPr>
            <p:ph idx="1"/>
          </p:nvPr>
        </p:nvSpPr>
        <p:spPr>
          <a:xfrm>
            <a:off x="457200" y="2022475"/>
            <a:ext cx="8229600" cy="4433888"/>
          </a:xfrm>
        </p:spPr>
        <p:txBody>
          <a:bodyPr/>
          <a:lstStyle/>
          <a:p>
            <a:pPr marL="0" lvl="2" indent="0" algn="just">
              <a:buFont typeface="Arial" panose="020B0604020202020204" pitchFamily="34" charset="0"/>
              <a:buNone/>
            </a:pPr>
            <a:r>
              <a:rPr lang="en-GB" altLang="en-US" i="1" dirty="0"/>
              <a:t>Obj.1</a:t>
            </a:r>
            <a:r>
              <a:rPr lang="en-GB" altLang="en-US" dirty="0"/>
              <a:t>. To improve community resilience and socio-economic recovery of 4,100 people by providing support to IDPs and host communities to better meet their basic needs and cope with future shocks (Livelihood).</a:t>
            </a:r>
          </a:p>
          <a:p>
            <a:pPr marL="0" indent="0" algn="just">
              <a:buFont typeface="Arial" panose="020B0604020202020204" pitchFamily="34" charset="0"/>
              <a:buNone/>
            </a:pPr>
            <a:endParaRPr lang="en-US" altLang="en-US" dirty="0"/>
          </a:p>
          <a:p>
            <a:pPr marL="0" indent="0" algn="just">
              <a:buFont typeface="Arial" panose="020B0604020202020204" pitchFamily="34" charset="0"/>
              <a:buNone/>
            </a:pPr>
            <a:r>
              <a:rPr lang="en-US" altLang="en-US" i="1" dirty="0"/>
              <a:t>Obj.2</a:t>
            </a:r>
            <a:r>
              <a:rPr lang="en-US" altLang="en-US" dirty="0"/>
              <a:t>. To empower at risk youth by strengthening young IDPs' skills and preference for peaceful and constructive </a:t>
            </a:r>
            <a:r>
              <a:rPr lang="en-US" altLang="en-US" dirty="0" err="1"/>
              <a:t>behaviour</a:t>
            </a:r>
            <a:r>
              <a:rPr lang="en-US" altLang="en-US" dirty="0"/>
              <a:t>, resilience to negative influences and providing access to alternative, legitimate livelihood opportunities (AVR).</a:t>
            </a:r>
          </a:p>
          <a:p>
            <a:pPr marL="0" indent="0" algn="just">
              <a:buFont typeface="Arial" panose="020B0604020202020204" pitchFamily="34" charset="0"/>
              <a:buNone/>
            </a:pPr>
            <a:endParaRPr lang="en-US" altLang="en-US" dirty="0"/>
          </a:p>
          <a:p>
            <a:pPr marL="0" indent="0" algn="just">
              <a:buFont typeface="Arial" panose="020B0604020202020204" pitchFamily="34" charset="0"/>
              <a:buNone/>
            </a:pPr>
            <a:r>
              <a:rPr lang="en-US" altLang="en-US" i="1" dirty="0"/>
              <a:t>Obj.3</a:t>
            </a:r>
            <a:r>
              <a:rPr lang="en-US" altLang="en-US" dirty="0"/>
              <a:t>. To enhance community safety and conflict mediation capacities by developing IDP and host communities abilities to implement their own community safety plans and to call on a network of community-based conflict mediators to resolve disputes peacefully (AVR).</a:t>
            </a:r>
          </a:p>
          <a:p>
            <a:pPr marL="0" indent="0">
              <a:buFont typeface="Arial" panose="020B0604020202020204" pitchFamily="34" charset="0"/>
              <a:buNone/>
            </a:pPr>
            <a:endParaRPr lang="en-US" altLang="en-US" dirty="0"/>
          </a:p>
        </p:txBody>
      </p:sp>
      <p:sp>
        <p:nvSpPr>
          <p:cNvPr id="9220" name="Date Placeholder 3">
            <a:extLst>
              <a:ext uri="{FF2B5EF4-FFF2-40B4-BE49-F238E27FC236}">
                <a16:creationId xmlns:a16="http://schemas.microsoft.com/office/drawing/2014/main" id="{42CFBC16-DEF4-4742-9C82-F11D0206B45D}"/>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788F8-71E4-46FE-BCE1-14F768D8E2A5}" type="datetime3">
              <a:rPr lang="da-DK" altLang="en-US" smtClean="0">
                <a:solidFill>
                  <a:schemeClr val="accent2"/>
                </a:solidFill>
              </a:rPr>
              <a:pPr/>
              <a:t>02.04.2019</a:t>
            </a:fld>
            <a:endParaRPr lang="da-DK" altLang="en-US">
              <a:solidFill>
                <a:schemeClr val="accent2"/>
              </a:solidFill>
            </a:endParaRPr>
          </a:p>
        </p:txBody>
      </p:sp>
      <p:sp>
        <p:nvSpPr>
          <p:cNvPr id="9222" name="Slide Number Placeholder 5">
            <a:extLst>
              <a:ext uri="{FF2B5EF4-FFF2-40B4-BE49-F238E27FC236}">
                <a16:creationId xmlns:a16="http://schemas.microsoft.com/office/drawing/2014/main" id="{184B1300-4E76-41D3-AC07-7E3354E74E35}"/>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A6D53F22-A1A3-43DB-A380-478B69B55792}" type="slidenum">
              <a:rPr lang="da-DK" altLang="en-US" smtClean="0">
                <a:solidFill>
                  <a:schemeClr val="accent2"/>
                </a:solidFill>
              </a:rPr>
              <a:pPr/>
              <a:t>4</a:t>
            </a:fld>
            <a:endParaRPr lang="da-DK" altLang="en-US">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E12872-8875-4910-996B-D23C36A3A374}"/>
              </a:ext>
            </a:extLst>
          </p:cNvPr>
          <p:cNvGraphicFramePr>
            <a:graphicFrameLocks noGrp="1"/>
          </p:cNvGraphicFramePr>
          <p:nvPr>
            <p:ph idx="1"/>
            <p:extLst>
              <p:ext uri="{D42A27DB-BD31-4B8C-83A1-F6EECF244321}">
                <p14:modId xmlns:p14="http://schemas.microsoft.com/office/powerpoint/2010/main" val="2351340881"/>
              </p:ext>
            </p:extLst>
          </p:nvPr>
        </p:nvGraphicFramePr>
        <p:xfrm>
          <a:off x="411480" y="1761198"/>
          <a:ext cx="8321039" cy="5052450"/>
        </p:xfrm>
        <a:graphic>
          <a:graphicData uri="http://schemas.openxmlformats.org/drawingml/2006/table">
            <a:tbl>
              <a:tblPr firstRow="1" bandRow="1">
                <a:tableStyleId>{5C22544A-7EE6-4342-B048-85BDC9FD1C3A}</a:tableStyleId>
              </a:tblPr>
              <a:tblGrid>
                <a:gridCol w="3555609">
                  <a:extLst>
                    <a:ext uri="{9D8B030D-6E8A-4147-A177-3AD203B41FA5}">
                      <a16:colId xmlns:a16="http://schemas.microsoft.com/office/drawing/2014/main" val="20000"/>
                    </a:ext>
                  </a:extLst>
                </a:gridCol>
                <a:gridCol w="1754945">
                  <a:extLst>
                    <a:ext uri="{9D8B030D-6E8A-4147-A177-3AD203B41FA5}">
                      <a16:colId xmlns:a16="http://schemas.microsoft.com/office/drawing/2014/main" val="20001"/>
                    </a:ext>
                  </a:extLst>
                </a:gridCol>
                <a:gridCol w="3010485">
                  <a:extLst>
                    <a:ext uri="{9D8B030D-6E8A-4147-A177-3AD203B41FA5}">
                      <a16:colId xmlns:a16="http://schemas.microsoft.com/office/drawing/2014/main" val="20002"/>
                    </a:ext>
                  </a:extLst>
                </a:gridCol>
              </a:tblGrid>
              <a:tr h="198400">
                <a:tc>
                  <a:txBody>
                    <a:bodyPr/>
                    <a:lstStyle/>
                    <a:p>
                      <a:pPr algn="l" fontAlgn="ctr"/>
                      <a:r>
                        <a:rPr lang="en-GB" sz="1100" u="none" strike="noStrike" dirty="0">
                          <a:effectLst/>
                          <a:latin typeface="+mn-lt"/>
                        </a:rPr>
                        <a:t>Activities</a:t>
                      </a:r>
                      <a:endParaRPr lang="en-US" sz="1100" b="1" i="0" u="none" strike="noStrike" dirty="0">
                        <a:solidFill>
                          <a:srgbClr val="000000"/>
                        </a:solidFill>
                        <a:effectLst/>
                        <a:latin typeface="+mn-lt"/>
                      </a:endParaRPr>
                    </a:p>
                  </a:txBody>
                  <a:tcPr marL="48815" marR="5424" marT="5424" marB="0" anchor="ctr"/>
                </a:tc>
                <a:tc>
                  <a:txBody>
                    <a:bodyPr/>
                    <a:lstStyle/>
                    <a:p>
                      <a:pPr algn="l" fontAlgn="ctr"/>
                      <a:r>
                        <a:rPr lang="en-GB" sz="1100" u="none" strike="noStrike" dirty="0">
                          <a:effectLst/>
                          <a:latin typeface="+mn-lt"/>
                        </a:rPr>
                        <a:t>Target</a:t>
                      </a:r>
                      <a:endParaRPr lang="en-US" sz="1100" b="1" i="0" u="none" strike="noStrike" dirty="0">
                        <a:solidFill>
                          <a:srgbClr val="000000"/>
                        </a:solidFill>
                        <a:effectLst/>
                        <a:latin typeface="+mn-lt"/>
                      </a:endParaRPr>
                    </a:p>
                  </a:txBody>
                  <a:tcPr marL="48815" marR="5424" marT="5424" marB="0" anchor="ctr"/>
                </a:tc>
                <a:tc>
                  <a:txBody>
                    <a:bodyPr/>
                    <a:lstStyle/>
                    <a:p>
                      <a:pPr algn="l" fontAlgn="ctr"/>
                      <a:r>
                        <a:rPr lang="en-US" sz="1100" u="none" strike="noStrike" dirty="0">
                          <a:effectLst/>
                          <a:latin typeface="+mn-lt"/>
                        </a:rPr>
                        <a:t>Achieved</a:t>
                      </a:r>
                      <a:endParaRPr lang="en-US" sz="1100" b="1" i="0" u="none" strike="noStrike" dirty="0">
                        <a:solidFill>
                          <a:srgbClr val="000000"/>
                        </a:solidFill>
                        <a:effectLst/>
                        <a:latin typeface="+mn-lt"/>
                      </a:endParaRPr>
                    </a:p>
                  </a:txBody>
                  <a:tcPr marL="48815" marR="5424" marT="5424" marB="0" anchor="ctr"/>
                </a:tc>
                <a:extLst>
                  <a:ext uri="{0D108BD9-81ED-4DB2-BD59-A6C34878D82A}">
                    <a16:rowId xmlns:a16="http://schemas.microsoft.com/office/drawing/2014/main" val="10000"/>
                  </a:ext>
                </a:extLst>
              </a:tr>
              <a:tr h="778843">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R1.A1. Socio-economic livelihoods assessment report  (Livelihoods Market Assessment, Baseline)</a:t>
                      </a:r>
                    </a:p>
                    <a:p>
                      <a:pPr marL="0" marR="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mn-lt"/>
                          <a:ea typeface="+mn-ea"/>
                          <a:cs typeface="+mn-cs"/>
                        </a:rPr>
                        <a:t>-Consultant</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US" sz="1100" u="none" strike="noStrike" dirty="0">
                          <a:effectLst/>
                          <a:latin typeface="+mn-lt"/>
                        </a:rPr>
                        <a:t>1</a:t>
                      </a:r>
                      <a:endParaRPr lang="en-US" sz="1100" b="0" i="0" u="none" strike="noStrike" dirty="0">
                        <a:solidFill>
                          <a:srgbClr val="000000"/>
                        </a:solidFill>
                        <a:effectLst/>
                        <a:latin typeface="+mn-lt"/>
                      </a:endParaRPr>
                    </a:p>
                  </a:txBody>
                  <a:tcPr marL="48815" marR="5424" marT="5424" marB="0" anchor="ctr"/>
                </a:tc>
                <a:tc>
                  <a:txBody>
                    <a:bodyPr/>
                    <a:lstStyle/>
                    <a:p>
                      <a:pPr algn="l" fontAlgn="ctr"/>
                      <a:r>
                        <a:rPr lang="en-US" sz="1100" u="none" strike="noStrike" dirty="0">
                          <a:effectLst/>
                          <a:latin typeface="+mn-lt"/>
                        </a:rPr>
                        <a:t>1 Livelihood Market Assessment Conducted focusing on SME, VST and CTDM</a:t>
                      </a:r>
                      <a:endParaRPr lang="en-US" sz="1100" b="0" i="0" u="none" strike="noStrike" dirty="0">
                        <a:solidFill>
                          <a:srgbClr val="000000"/>
                        </a:solidFill>
                        <a:effectLst/>
                        <a:latin typeface="+mn-lt"/>
                      </a:endParaRPr>
                    </a:p>
                  </a:txBody>
                  <a:tcPr marL="48815" marR="5424" marT="5424" marB="0" anchor="ctr"/>
                </a:tc>
                <a:extLst>
                  <a:ext uri="{0D108BD9-81ED-4DB2-BD59-A6C34878D82A}">
                    <a16:rowId xmlns:a16="http://schemas.microsoft.com/office/drawing/2014/main" val="10001"/>
                  </a:ext>
                </a:extLst>
              </a:tr>
              <a:tr h="972323">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R1.A2. Small home gardening assistance packages provided and small poultry distributed to women</a:t>
                      </a:r>
                    </a:p>
                    <a:p>
                      <a:pPr marL="0" marR="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mn-lt"/>
                          <a:ea typeface="+mn-ea"/>
                          <a:cs typeface="+mn-cs"/>
                        </a:rPr>
                        <a:t>-Work with Ministry of Agriculture and local trainers</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US" sz="1100" u="none" strike="noStrike" dirty="0">
                          <a:effectLst/>
                          <a:latin typeface="+mn-lt"/>
                        </a:rPr>
                        <a:t>450</a:t>
                      </a:r>
                      <a:endParaRPr lang="en-US" sz="1100" b="0" i="0" u="none" strike="noStrike" dirty="0">
                        <a:solidFill>
                          <a:srgbClr val="000000"/>
                        </a:solidFill>
                        <a:effectLst/>
                        <a:latin typeface="+mn-lt"/>
                      </a:endParaRPr>
                    </a:p>
                  </a:txBody>
                  <a:tcPr marL="48815" marR="5424" marT="5424" marB="0" anchor="ctr"/>
                </a:tc>
                <a:tc>
                  <a:txBody>
                    <a:bodyPr/>
                    <a:lstStyle/>
                    <a:p>
                      <a:pPr algn="l" fontAlgn="ctr"/>
                      <a:r>
                        <a:rPr lang="en-US" sz="1100" u="none" strike="noStrike" dirty="0">
                          <a:effectLst/>
                          <a:latin typeface="+mn-lt"/>
                        </a:rPr>
                        <a:t>450 Women support with agricultural production trainings and kits</a:t>
                      </a:r>
                    </a:p>
                    <a:p>
                      <a:pPr marL="0" marR="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latin typeface="+mn-lt"/>
                        </a:rPr>
                        <a:t>(390 gardening and 60 poultry)</a:t>
                      </a:r>
                      <a:endParaRPr lang="en-US" sz="1100" b="0" i="0" u="none" strike="noStrike" dirty="0">
                        <a:solidFill>
                          <a:srgbClr val="000000"/>
                        </a:solidFill>
                        <a:effectLst/>
                        <a:latin typeface="+mn-lt"/>
                      </a:endParaRPr>
                    </a:p>
                  </a:txBody>
                  <a:tcPr marL="48815" marR="5424" marT="5424" marB="0" anchor="ctr"/>
                </a:tc>
                <a:extLst>
                  <a:ext uri="{0D108BD9-81ED-4DB2-BD59-A6C34878D82A}">
                    <a16:rowId xmlns:a16="http://schemas.microsoft.com/office/drawing/2014/main" val="10002"/>
                  </a:ext>
                </a:extLst>
              </a:tr>
              <a:tr h="971711">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R1.A3. Entrepreneurship training workshops and small grants provided to vulnerable women</a:t>
                      </a:r>
                    </a:p>
                    <a:p>
                      <a:pPr marL="0" marR="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mn-lt"/>
                          <a:ea typeface="+mn-ea"/>
                          <a:cs typeface="+mn-cs"/>
                        </a:rPr>
                        <a:t>-Market Assessment to inform programming</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GB" sz="1100" u="none" strike="noStrike" dirty="0">
                          <a:effectLst/>
                          <a:latin typeface="+mn-lt"/>
                        </a:rPr>
                        <a:t>200 women for training workshops and 75 vulnerable women to receive small grants</a:t>
                      </a:r>
                      <a:endParaRPr lang="en-US" sz="1100" b="0" i="0" u="none" strike="noStrike" dirty="0">
                        <a:solidFill>
                          <a:srgbClr val="000000"/>
                        </a:solidFill>
                        <a:effectLst/>
                        <a:latin typeface="+mn-lt"/>
                      </a:endParaRPr>
                    </a:p>
                  </a:txBody>
                  <a:tcPr marL="48815" marR="5424" marT="5424" marB="0" anchor="ctr"/>
                </a:tc>
                <a:tc>
                  <a:txBody>
                    <a:bodyPr/>
                    <a:lstStyle/>
                    <a:p>
                      <a:pPr algn="l" fontAlgn="ctr"/>
                      <a:r>
                        <a:rPr lang="en-US" sz="1100" u="none" strike="noStrike" dirty="0">
                          <a:effectLst/>
                          <a:latin typeface="+mn-lt"/>
                        </a:rPr>
                        <a:t>250 Women trained on business management</a:t>
                      </a:r>
                    </a:p>
                    <a:p>
                      <a:pPr marL="0" marR="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latin typeface="+mn-lt"/>
                        </a:rPr>
                        <a:t>249 Women received business grants</a:t>
                      </a:r>
                      <a:endParaRPr lang="en-US" sz="1100" b="0" i="0" u="none" strike="noStrike" dirty="0">
                        <a:solidFill>
                          <a:srgbClr val="000000"/>
                        </a:solidFill>
                        <a:effectLst/>
                        <a:latin typeface="+mn-lt"/>
                      </a:endParaRPr>
                    </a:p>
                  </a:txBody>
                  <a:tcPr marL="48815" marR="5424" marT="5424" marB="0" anchor="ctr"/>
                </a:tc>
                <a:extLst>
                  <a:ext uri="{0D108BD9-81ED-4DB2-BD59-A6C34878D82A}">
                    <a16:rowId xmlns:a16="http://schemas.microsoft.com/office/drawing/2014/main" val="10003"/>
                  </a:ext>
                </a:extLst>
              </a:tr>
              <a:tr h="612507">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R1.A4. Multi-purpose cash grants provided to EVIs (conditional or unconditional)</a:t>
                      </a:r>
                    </a:p>
                    <a:p>
                      <a:pPr marL="0" marR="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mn-lt"/>
                          <a:ea typeface="+mn-ea"/>
                          <a:cs typeface="+mn-cs"/>
                        </a:rPr>
                        <a:t>-Vulnerability mapping with Protection</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GB" sz="1100" u="none" strike="noStrike" dirty="0">
                          <a:effectLst/>
                          <a:latin typeface="+mn-lt"/>
                        </a:rPr>
                        <a:t>150 Extremely vulnerable individuals (EVIs)</a:t>
                      </a:r>
                      <a:endParaRPr lang="en-US" sz="1100" b="0" i="0" u="none" strike="noStrike" dirty="0">
                        <a:solidFill>
                          <a:srgbClr val="000000"/>
                        </a:solidFill>
                        <a:effectLst/>
                        <a:latin typeface="+mn-lt"/>
                      </a:endParaRPr>
                    </a:p>
                  </a:txBody>
                  <a:tcPr marL="48815" marR="5424" marT="5424" marB="0" anchor="ctr"/>
                </a:tc>
                <a:tc>
                  <a:txBody>
                    <a:bodyPr/>
                    <a:lstStyle/>
                    <a:p>
                      <a:pPr algn="l" fontAlgn="t"/>
                      <a:r>
                        <a:rPr lang="en-US" sz="1100" u="none" strike="noStrike" dirty="0">
                          <a:effectLst/>
                          <a:latin typeface="+mn-lt"/>
                        </a:rPr>
                        <a:t>304 EVI supported for 4 months ( 1 month remaining)</a:t>
                      </a:r>
                      <a:endParaRPr lang="en-US" sz="1100" b="0" i="0" u="none" strike="noStrike" dirty="0">
                        <a:solidFill>
                          <a:srgbClr val="000000"/>
                        </a:solidFill>
                        <a:effectLst/>
                        <a:latin typeface="+mn-lt"/>
                      </a:endParaRPr>
                    </a:p>
                  </a:txBody>
                  <a:tcPr marL="48815" marR="5424" marT="5424" marB="0"/>
                </a:tc>
                <a:extLst>
                  <a:ext uri="{0D108BD9-81ED-4DB2-BD59-A6C34878D82A}">
                    <a16:rowId xmlns:a16="http://schemas.microsoft.com/office/drawing/2014/main" val="10004"/>
                  </a:ext>
                </a:extLst>
              </a:tr>
              <a:tr h="546343">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R1.A5. Cash for Work provided to youth</a:t>
                      </a:r>
                    </a:p>
                    <a:p>
                      <a:pPr marL="0" marR="0" indent="0" algn="l" defTabSz="914400" rtl="0" eaLnBrk="1" fontAlgn="ctr" latinLnBrk="0" hangingPunct="1">
                        <a:lnSpc>
                          <a:spcPct val="100000"/>
                        </a:lnSpc>
                        <a:spcBef>
                          <a:spcPts val="0"/>
                        </a:spcBef>
                        <a:spcAft>
                          <a:spcPts val="0"/>
                        </a:spcAft>
                        <a:buClrTx/>
                        <a:buSzTx/>
                        <a:buFontTx/>
                        <a:buNone/>
                        <a:tabLst/>
                        <a:defRPr/>
                      </a:pPr>
                      <a:r>
                        <a:rPr lang="en-GB" sz="1100" u="none" strike="noStrike" kern="1200" dirty="0">
                          <a:solidFill>
                            <a:schemeClr val="dk1"/>
                          </a:solidFill>
                          <a:effectLst/>
                          <a:latin typeface="+mn-lt"/>
                          <a:ea typeface="+mn-ea"/>
                          <a:cs typeface="+mn-cs"/>
                        </a:rPr>
                        <a:t>-Work with AVR to profile youth</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GB" sz="1100" u="none" strike="noStrike" dirty="0">
                          <a:effectLst/>
                          <a:latin typeface="+mn-lt"/>
                        </a:rPr>
                        <a:t>175 Youth</a:t>
                      </a:r>
                      <a:endParaRPr lang="en-US" sz="1100" b="0" i="0" u="none" strike="noStrike" dirty="0">
                        <a:solidFill>
                          <a:srgbClr val="000000"/>
                        </a:solidFill>
                        <a:effectLst/>
                        <a:latin typeface="+mn-lt"/>
                      </a:endParaRPr>
                    </a:p>
                  </a:txBody>
                  <a:tcPr marL="48815" marR="5424" marT="5424" marB="0" anchor="ctr"/>
                </a:tc>
                <a:tc>
                  <a:txBody>
                    <a:bodyPr/>
                    <a:lstStyle/>
                    <a:p>
                      <a:pPr algn="l" fontAlgn="ctr"/>
                      <a:r>
                        <a:rPr lang="en-US" sz="1100" u="none" strike="noStrike" dirty="0">
                          <a:effectLst/>
                          <a:latin typeface="+mn-lt"/>
                        </a:rPr>
                        <a:t>187 Youth provided with CFW for 5 months</a:t>
                      </a:r>
                    </a:p>
                    <a:p>
                      <a:pPr algn="l" fontAlgn="ctr"/>
                      <a:r>
                        <a:rPr lang="en-US" sz="1100" u="none" strike="noStrike" dirty="0">
                          <a:effectLst/>
                          <a:latin typeface="+mn-lt"/>
                        </a:rPr>
                        <a:t> (1 month remaining)</a:t>
                      </a:r>
                      <a:endParaRPr lang="en-US" sz="1100" b="0" i="0" u="none" strike="noStrike" dirty="0">
                        <a:solidFill>
                          <a:srgbClr val="000000"/>
                        </a:solidFill>
                        <a:effectLst/>
                        <a:latin typeface="+mn-lt"/>
                      </a:endParaRPr>
                    </a:p>
                  </a:txBody>
                  <a:tcPr marL="48815" marR="5424" marT="5424" marB="0" anchor="ctr"/>
                </a:tc>
                <a:extLst>
                  <a:ext uri="{0D108BD9-81ED-4DB2-BD59-A6C34878D82A}">
                    <a16:rowId xmlns:a16="http://schemas.microsoft.com/office/drawing/2014/main" val="10005"/>
                  </a:ext>
                </a:extLst>
              </a:tr>
              <a:tr h="972323">
                <a:tc>
                  <a:txBody>
                    <a:bodyPr/>
                    <a:lstStyle/>
                    <a:p>
                      <a:pPr marL="0" algn="l" defTabSz="914400" rtl="0" eaLnBrk="1" fontAlgn="ctr" latinLnBrk="0" hangingPunct="1"/>
                      <a:r>
                        <a:rPr lang="en-GB" sz="1100" u="none" strike="noStrike" kern="1200" dirty="0">
                          <a:solidFill>
                            <a:schemeClr val="dk1"/>
                          </a:solidFill>
                          <a:effectLst/>
                          <a:latin typeface="+mn-lt"/>
                          <a:ea typeface="+mn-ea"/>
                          <a:cs typeface="+mn-cs"/>
                        </a:rPr>
                        <a:t>R2. Trade-specific training workshops organised for youth.  Business start up kits</a:t>
                      </a:r>
                      <a:endParaRPr lang="en-US" sz="1100" u="none" strike="noStrike" kern="1200" dirty="0">
                        <a:solidFill>
                          <a:schemeClr val="dk1"/>
                        </a:solidFill>
                        <a:effectLst/>
                        <a:latin typeface="+mn-lt"/>
                        <a:ea typeface="+mn-ea"/>
                        <a:cs typeface="+mn-cs"/>
                      </a:endParaRPr>
                    </a:p>
                  </a:txBody>
                  <a:tcPr marL="48815" marR="5424" marT="5424" marB="0" anchor="ctr"/>
                </a:tc>
                <a:tc>
                  <a:txBody>
                    <a:bodyPr/>
                    <a:lstStyle/>
                    <a:p>
                      <a:pPr algn="l" fontAlgn="ctr"/>
                      <a:r>
                        <a:rPr lang="en-GB" sz="1100" u="none" strike="noStrike" dirty="0">
                          <a:effectLst/>
                          <a:latin typeface="+mn-lt"/>
                        </a:rPr>
                        <a:t>50 Youth</a:t>
                      </a:r>
                      <a:endParaRPr lang="en-US" sz="1100" b="0" i="0" u="none" strike="noStrike" dirty="0">
                        <a:solidFill>
                          <a:srgbClr val="000000"/>
                        </a:solidFill>
                        <a:effectLst/>
                        <a:latin typeface="+mn-lt"/>
                      </a:endParaRPr>
                    </a:p>
                  </a:txBody>
                  <a:tcPr marL="48815" marR="5424" marT="5424" marB="0" anchor="ctr"/>
                </a:tc>
                <a:tc>
                  <a:txBody>
                    <a:bodyPr/>
                    <a:lstStyle/>
                    <a:p>
                      <a:pPr algn="l" fontAlgn="t"/>
                      <a:r>
                        <a:rPr lang="en-US" sz="1100" u="none" strike="noStrike" dirty="0">
                          <a:effectLst/>
                          <a:latin typeface="+mn-lt"/>
                        </a:rPr>
                        <a:t>150 Youth trained on business management</a:t>
                      </a:r>
                      <a:br>
                        <a:rPr lang="en-US" sz="1100" u="none" strike="noStrike" dirty="0">
                          <a:effectLst/>
                          <a:latin typeface="+mn-lt"/>
                        </a:rPr>
                      </a:br>
                      <a:r>
                        <a:rPr lang="en-US" sz="1100" u="none" strike="noStrike" dirty="0">
                          <a:effectLst/>
                          <a:latin typeface="+mn-lt"/>
                        </a:rPr>
                        <a:t>141 Youth received business grants</a:t>
                      </a:r>
                    </a:p>
                    <a:p>
                      <a:pPr algn="l" fontAlgn="t"/>
                      <a:r>
                        <a:rPr lang="en-US" sz="1100" b="0" i="0" u="none" strike="noStrike" dirty="0">
                          <a:solidFill>
                            <a:srgbClr val="000000"/>
                          </a:solidFill>
                          <a:effectLst/>
                          <a:latin typeface="+mn-lt"/>
                        </a:rPr>
                        <a:t>CFW supported the creation of 6 Youth Safe Spaces</a:t>
                      </a:r>
                      <a:r>
                        <a:rPr lang="en-US" sz="1100" b="0" i="0" u="none" strike="noStrike" baseline="0" dirty="0">
                          <a:solidFill>
                            <a:srgbClr val="000000"/>
                          </a:solidFill>
                          <a:effectLst/>
                          <a:latin typeface="+mn-lt"/>
                        </a:rPr>
                        <a:t> </a:t>
                      </a:r>
                      <a:endParaRPr lang="en-US" sz="1100" b="0" i="0" u="none" strike="noStrike" dirty="0">
                        <a:solidFill>
                          <a:srgbClr val="000000"/>
                        </a:solidFill>
                        <a:effectLst/>
                        <a:latin typeface="+mn-lt"/>
                      </a:endParaRPr>
                    </a:p>
                  </a:txBody>
                  <a:tcPr marL="48815" marR="5424" marT="5424" marB="0"/>
                </a:tc>
                <a:extLst>
                  <a:ext uri="{0D108BD9-81ED-4DB2-BD59-A6C34878D82A}">
                    <a16:rowId xmlns:a16="http://schemas.microsoft.com/office/drawing/2014/main" val="10006"/>
                  </a:ext>
                </a:extLst>
              </a:tr>
            </a:tbl>
          </a:graphicData>
        </a:graphic>
      </p:graphicFrame>
      <p:sp>
        <p:nvSpPr>
          <p:cNvPr id="10276" name="TextBox 2">
            <a:extLst>
              <a:ext uri="{FF2B5EF4-FFF2-40B4-BE49-F238E27FC236}">
                <a16:creationId xmlns:a16="http://schemas.microsoft.com/office/drawing/2014/main" id="{912BF006-10DC-4E67-BEA3-D95252C2A4D6}"/>
              </a:ext>
            </a:extLst>
          </p:cNvPr>
          <p:cNvSpPr txBox="1">
            <a:spLocks noChangeArrowheads="1"/>
          </p:cNvSpPr>
          <p:nvPr/>
        </p:nvSpPr>
        <p:spPr bwMode="auto">
          <a:xfrm>
            <a:off x="0" y="1135992"/>
            <a:ext cx="9144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600" b="1" dirty="0">
                <a:solidFill>
                  <a:srgbClr val="C00000"/>
                </a:solidFill>
              </a:rPr>
              <a:t>Breakdown of Targets and Achievements (Livelihood)</a:t>
            </a:r>
            <a:endParaRPr lang="en-US" altLang="en-US" sz="26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DF74209-62DF-4436-913A-E52DCD3A880B}"/>
              </a:ext>
            </a:extLst>
          </p:cNvPr>
          <p:cNvSpPr>
            <a:spLocks noGrp="1"/>
          </p:cNvSpPr>
          <p:nvPr>
            <p:ph type="title"/>
          </p:nvPr>
        </p:nvSpPr>
        <p:spPr>
          <a:xfrm>
            <a:off x="457200" y="928688"/>
            <a:ext cx="8229600" cy="706437"/>
          </a:xfrm>
        </p:spPr>
        <p:txBody>
          <a:bodyPr/>
          <a:lstStyle/>
          <a:p>
            <a:pPr algn="ctr"/>
            <a:r>
              <a:rPr lang="en-GB" altLang="en-US" sz="2600" b="1" dirty="0"/>
              <a:t>Breakdown of Targets and Achievements (AVR)</a:t>
            </a:r>
            <a:endParaRPr lang="en-US" altLang="en-US" sz="2600" b="1" dirty="0"/>
          </a:p>
        </p:txBody>
      </p:sp>
      <p:graphicFrame>
        <p:nvGraphicFramePr>
          <p:cNvPr id="5" name="Table 4">
            <a:extLst>
              <a:ext uri="{FF2B5EF4-FFF2-40B4-BE49-F238E27FC236}">
                <a16:creationId xmlns:a16="http://schemas.microsoft.com/office/drawing/2014/main" id="{9BDDDB6C-3BBF-423E-AFBD-A458B3AF9263}"/>
              </a:ext>
            </a:extLst>
          </p:cNvPr>
          <p:cNvGraphicFramePr>
            <a:graphicFrameLocks noGrp="1"/>
          </p:cNvGraphicFramePr>
          <p:nvPr>
            <p:extLst>
              <p:ext uri="{D42A27DB-BD31-4B8C-83A1-F6EECF244321}">
                <p14:modId xmlns:p14="http://schemas.microsoft.com/office/powerpoint/2010/main" val="2756572558"/>
              </p:ext>
            </p:extLst>
          </p:nvPr>
        </p:nvGraphicFramePr>
        <p:xfrm>
          <a:off x="228600" y="1714497"/>
          <a:ext cx="8718453" cy="4981726"/>
        </p:xfrm>
        <a:graphic>
          <a:graphicData uri="http://schemas.openxmlformats.org/drawingml/2006/table">
            <a:tbl>
              <a:tblPr firstRow="1" bandRow="1">
                <a:tableStyleId>{5C22544A-7EE6-4342-B048-85BDC9FD1C3A}</a:tableStyleId>
              </a:tblPr>
              <a:tblGrid>
                <a:gridCol w="484359">
                  <a:extLst>
                    <a:ext uri="{9D8B030D-6E8A-4147-A177-3AD203B41FA5}">
                      <a16:colId xmlns:a16="http://schemas.microsoft.com/office/drawing/2014/main" val="334833223"/>
                    </a:ext>
                  </a:extLst>
                </a:gridCol>
                <a:gridCol w="1505724">
                  <a:extLst>
                    <a:ext uri="{9D8B030D-6E8A-4147-A177-3AD203B41FA5}">
                      <a16:colId xmlns:a16="http://schemas.microsoft.com/office/drawing/2014/main" val="2514305520"/>
                    </a:ext>
                  </a:extLst>
                </a:gridCol>
                <a:gridCol w="4306579">
                  <a:extLst>
                    <a:ext uri="{9D8B030D-6E8A-4147-A177-3AD203B41FA5}">
                      <a16:colId xmlns:a16="http://schemas.microsoft.com/office/drawing/2014/main" val="1221048316"/>
                    </a:ext>
                  </a:extLst>
                </a:gridCol>
                <a:gridCol w="1089806">
                  <a:extLst>
                    <a:ext uri="{9D8B030D-6E8A-4147-A177-3AD203B41FA5}">
                      <a16:colId xmlns:a16="http://schemas.microsoft.com/office/drawing/2014/main" val="1868794510"/>
                    </a:ext>
                  </a:extLst>
                </a:gridCol>
                <a:gridCol w="1331985">
                  <a:extLst>
                    <a:ext uri="{9D8B030D-6E8A-4147-A177-3AD203B41FA5}">
                      <a16:colId xmlns:a16="http://schemas.microsoft.com/office/drawing/2014/main" val="1280433377"/>
                    </a:ext>
                  </a:extLst>
                </a:gridCol>
              </a:tblGrid>
              <a:tr h="571615">
                <a:tc>
                  <a:txBody>
                    <a:bodyPr/>
                    <a:lstStyle/>
                    <a:p>
                      <a:r>
                        <a:rPr lang="en-US" sz="1100" b="1" dirty="0"/>
                        <a:t>S/n</a:t>
                      </a:r>
                    </a:p>
                  </a:txBody>
                  <a:tcPr marL="68580" marR="68580" marT="34294" marB="34294"/>
                </a:tc>
                <a:tc>
                  <a:txBody>
                    <a:bodyPr/>
                    <a:lstStyle/>
                    <a:p>
                      <a:r>
                        <a:rPr lang="en-US" sz="1100" b="1" dirty="0"/>
                        <a:t>Thematic Components</a:t>
                      </a:r>
                    </a:p>
                  </a:txBody>
                  <a:tcPr marL="68580" marR="68580" marT="34294" marB="34294"/>
                </a:tc>
                <a:tc>
                  <a:txBody>
                    <a:bodyPr/>
                    <a:lstStyle/>
                    <a:p>
                      <a:r>
                        <a:rPr lang="en-US" sz="1100" b="1" dirty="0"/>
                        <a:t>Activities</a:t>
                      </a:r>
                    </a:p>
                  </a:txBody>
                  <a:tcPr marL="68580" marR="68580" marT="34294" marB="34294"/>
                </a:tc>
                <a:tc>
                  <a:txBody>
                    <a:bodyPr/>
                    <a:lstStyle/>
                    <a:p>
                      <a:r>
                        <a:rPr lang="en-US" sz="1100" b="1" dirty="0"/>
                        <a:t>Project Target</a:t>
                      </a:r>
                    </a:p>
                  </a:txBody>
                  <a:tcPr marL="68580" marR="68580" marT="34294" marB="34294"/>
                </a:tc>
                <a:tc>
                  <a:txBody>
                    <a:bodyPr/>
                    <a:lstStyle/>
                    <a:p>
                      <a:r>
                        <a:rPr lang="en-US" sz="1100" b="1" dirty="0"/>
                        <a:t>Achieved</a:t>
                      </a:r>
                    </a:p>
                  </a:txBody>
                  <a:tcPr marL="68580" marR="68580" marT="34294" marB="34294"/>
                </a:tc>
                <a:extLst>
                  <a:ext uri="{0D108BD9-81ED-4DB2-BD59-A6C34878D82A}">
                    <a16:rowId xmlns:a16="http://schemas.microsoft.com/office/drawing/2014/main" val="1780425063"/>
                  </a:ext>
                </a:extLst>
              </a:tr>
              <a:tr h="501262">
                <a:tc>
                  <a:txBody>
                    <a:bodyPr/>
                    <a:lstStyle/>
                    <a:p>
                      <a:pPr marL="0" indent="0">
                        <a:buFont typeface="+mj-lt"/>
                        <a:buNone/>
                      </a:pPr>
                      <a:r>
                        <a:rPr lang="en-US" sz="1100" dirty="0"/>
                        <a:t>1.</a:t>
                      </a:r>
                    </a:p>
                  </a:txBody>
                  <a:tcPr marL="68580" marR="68580" marT="34294" marB="34294"/>
                </a:tc>
                <a:tc>
                  <a:txBody>
                    <a:bodyPr/>
                    <a:lstStyle/>
                    <a:p>
                      <a:r>
                        <a:rPr lang="en-US" sz="1100" dirty="0"/>
                        <a:t>Youth Engagement</a:t>
                      </a:r>
                    </a:p>
                  </a:txBody>
                  <a:tcPr marL="68580" marR="68580" marT="34294" marB="34294"/>
                </a:tc>
                <a:tc>
                  <a:txBody>
                    <a:bodyPr/>
                    <a:lstStyle/>
                    <a:p>
                      <a:r>
                        <a:rPr lang="en-US" sz="1100" kern="1200" dirty="0">
                          <a:solidFill>
                            <a:schemeClr val="dk1"/>
                          </a:solidFill>
                          <a:effectLst/>
                          <a:latin typeface="+mn-lt"/>
                          <a:ea typeface="+mn-ea"/>
                          <a:cs typeface="+mn-cs"/>
                        </a:rPr>
                        <a:t>YES! Framework- Youth Empowerment and Safety (YES!) planning process</a:t>
                      </a:r>
                      <a:endParaRPr lang="en-US" sz="1100" dirty="0"/>
                    </a:p>
                  </a:txBody>
                  <a:tcPr marL="68580" marR="68580" marT="34294" marB="34294"/>
                </a:tc>
                <a:tc>
                  <a:txBody>
                    <a:bodyPr/>
                    <a:lstStyle/>
                    <a:p>
                      <a:r>
                        <a:rPr lang="en-US" sz="1100" dirty="0"/>
                        <a:t>18 YES! Plans</a:t>
                      </a:r>
                    </a:p>
                  </a:txBody>
                  <a:tcPr marL="68580" marR="68580" marT="34294" marB="34294"/>
                </a:tc>
                <a:tc>
                  <a:txBody>
                    <a:bodyPr/>
                    <a:lstStyle/>
                    <a:p>
                      <a:r>
                        <a:rPr lang="en-US" sz="1100" dirty="0"/>
                        <a:t>18 YES! plans</a:t>
                      </a:r>
                    </a:p>
                  </a:txBody>
                  <a:tcPr marL="68580" marR="68580" marT="34294" marB="34294"/>
                </a:tc>
                <a:extLst>
                  <a:ext uri="{0D108BD9-81ED-4DB2-BD59-A6C34878D82A}">
                    <a16:rowId xmlns:a16="http://schemas.microsoft.com/office/drawing/2014/main" val="3936822916"/>
                  </a:ext>
                </a:extLst>
              </a:tr>
              <a:tr h="501262">
                <a:tc>
                  <a:txBody>
                    <a:bodyPr/>
                    <a:lstStyle/>
                    <a:p>
                      <a:pPr marL="0" indent="0">
                        <a:buFont typeface="+mj-lt"/>
                        <a:buNone/>
                      </a:pPr>
                      <a:endParaRPr lang="en-US" sz="1100" dirty="0"/>
                    </a:p>
                  </a:txBody>
                  <a:tcPr marL="68580" marR="68580" marT="34294" marB="34294"/>
                </a:tc>
                <a:tc>
                  <a:txBody>
                    <a:bodyPr/>
                    <a:lstStyle/>
                    <a:p>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Implementation of youth recreational activities to enhance social cohesion</a:t>
                      </a:r>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36</a:t>
                      </a:r>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41</a:t>
                      </a:r>
                    </a:p>
                  </a:txBody>
                  <a:tcPr marL="68580" marR="68580" marT="34294" marB="34294"/>
                </a:tc>
                <a:extLst>
                  <a:ext uri="{0D108BD9-81ED-4DB2-BD59-A6C34878D82A}">
                    <a16:rowId xmlns:a16="http://schemas.microsoft.com/office/drawing/2014/main" val="2697528076"/>
                  </a:ext>
                </a:extLst>
              </a:tr>
              <a:tr h="501262">
                <a:tc>
                  <a:txBody>
                    <a:bodyPr/>
                    <a:lstStyle/>
                    <a:p>
                      <a:pPr marL="0" indent="0">
                        <a:buFont typeface="+mj-lt"/>
                        <a:buNone/>
                      </a:pPr>
                      <a:endParaRPr lang="en-US" sz="1100" dirty="0"/>
                    </a:p>
                  </a:txBody>
                  <a:tcPr marL="68580" marR="68580" marT="34294" marB="34294"/>
                </a:tc>
                <a:tc>
                  <a:txBody>
                    <a:bodyPr/>
                    <a:lstStyle/>
                    <a:p>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Infrastructure development and support-construction of Youth Safe Spaces/Centers</a:t>
                      </a:r>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6</a:t>
                      </a:r>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6</a:t>
                      </a:r>
                    </a:p>
                  </a:txBody>
                  <a:tcPr marL="68580" marR="68580" marT="34294" marB="34294"/>
                </a:tc>
                <a:extLst>
                  <a:ext uri="{0D108BD9-81ED-4DB2-BD59-A6C34878D82A}">
                    <a16:rowId xmlns:a16="http://schemas.microsoft.com/office/drawing/2014/main" val="1058865995"/>
                  </a:ext>
                </a:extLst>
              </a:tr>
              <a:tr h="290204">
                <a:tc>
                  <a:txBody>
                    <a:bodyPr/>
                    <a:lstStyle/>
                    <a:p>
                      <a:pPr marL="0" indent="0">
                        <a:buFont typeface="+mj-lt"/>
                        <a:buNone/>
                      </a:pPr>
                      <a:endParaRPr lang="en-US" sz="1100" dirty="0"/>
                    </a:p>
                  </a:txBody>
                  <a:tcPr marL="68580" marR="68580" marT="34294" marB="34294"/>
                </a:tc>
                <a:tc>
                  <a:txBody>
                    <a:bodyPr/>
                    <a:lstStyle/>
                    <a:p>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Training on youth leadership and communication</a:t>
                      </a:r>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720</a:t>
                      </a:r>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724</a:t>
                      </a:r>
                    </a:p>
                  </a:txBody>
                  <a:tcPr marL="68580" marR="68580" marT="34294" marB="34294"/>
                </a:tc>
                <a:extLst>
                  <a:ext uri="{0D108BD9-81ED-4DB2-BD59-A6C34878D82A}">
                    <a16:rowId xmlns:a16="http://schemas.microsoft.com/office/drawing/2014/main" val="3651600365"/>
                  </a:ext>
                </a:extLst>
              </a:tr>
              <a:tr h="501262">
                <a:tc>
                  <a:txBody>
                    <a:bodyPr/>
                    <a:lstStyle/>
                    <a:p>
                      <a:pPr marL="0" indent="0">
                        <a:buFont typeface="+mj-lt"/>
                        <a:buNone/>
                      </a:pPr>
                      <a:r>
                        <a:rPr lang="en-US" sz="1100" dirty="0"/>
                        <a:t>2.</a:t>
                      </a:r>
                    </a:p>
                  </a:txBody>
                  <a:tcPr marL="68580" marR="68580" marT="34294" marB="34294"/>
                </a:tc>
                <a:tc>
                  <a:txBody>
                    <a:bodyPr/>
                    <a:lstStyle/>
                    <a:p>
                      <a:r>
                        <a:rPr lang="en-US" sz="1100" dirty="0"/>
                        <a:t>Dialogue Engagement</a:t>
                      </a:r>
                    </a:p>
                  </a:txBody>
                  <a:tcPr marL="68580" marR="68580" marT="34294" marB="34294"/>
                </a:tc>
                <a:tc>
                  <a:txBody>
                    <a:bodyPr/>
                    <a:lstStyle/>
                    <a:p>
                      <a:r>
                        <a:rPr lang="en-US" sz="1100" kern="1200" dirty="0">
                          <a:solidFill>
                            <a:schemeClr val="dk1"/>
                          </a:solidFill>
                          <a:effectLst/>
                          <a:latin typeface="+mn-lt"/>
                          <a:ea typeface="+mn-ea"/>
                          <a:cs typeface="+mn-cs"/>
                        </a:rPr>
                        <a:t>Training on Inter-generational Dialogue and Inter-Faith Dialogue process</a:t>
                      </a:r>
                      <a:endParaRPr lang="en-US" sz="1100" dirty="0"/>
                    </a:p>
                  </a:txBody>
                  <a:tcPr marL="68580" marR="68580" marT="34294" marB="34294"/>
                </a:tc>
                <a:tc>
                  <a:txBody>
                    <a:bodyPr/>
                    <a:lstStyle/>
                    <a:p>
                      <a:r>
                        <a:rPr lang="en-US" sz="1100" dirty="0"/>
                        <a:t>375</a:t>
                      </a:r>
                    </a:p>
                  </a:txBody>
                  <a:tcPr marL="68580" marR="68580" marT="34294" marB="34294"/>
                </a:tc>
                <a:tc>
                  <a:txBody>
                    <a:bodyPr/>
                    <a:lstStyle/>
                    <a:p>
                      <a:r>
                        <a:rPr lang="en-US" sz="1100" dirty="0"/>
                        <a:t>3107</a:t>
                      </a:r>
                    </a:p>
                  </a:txBody>
                  <a:tcPr marL="68580" marR="68580" marT="34294" marB="34294"/>
                </a:tc>
                <a:extLst>
                  <a:ext uri="{0D108BD9-81ED-4DB2-BD59-A6C34878D82A}">
                    <a16:rowId xmlns:a16="http://schemas.microsoft.com/office/drawing/2014/main" val="1560626670"/>
                  </a:ext>
                </a:extLst>
              </a:tr>
              <a:tr h="501262">
                <a:tc>
                  <a:txBody>
                    <a:bodyPr/>
                    <a:lstStyle/>
                    <a:p>
                      <a:pPr marL="342900" indent="-342900">
                        <a:buFont typeface="+mj-lt"/>
                        <a:buAutoNum type="arabicPeriod"/>
                      </a:pPr>
                      <a:endParaRPr lang="en-US" sz="1100" dirty="0"/>
                    </a:p>
                  </a:txBody>
                  <a:tcPr marL="68580" marR="68580" marT="34294" marB="34294"/>
                </a:tc>
                <a:tc>
                  <a:txBody>
                    <a:bodyPr/>
                    <a:lstStyle/>
                    <a:p>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Community-Police (Security Providers) Dialogue and Cooperation (CPDC) workshops</a:t>
                      </a:r>
                      <a:endParaRPr lang="en-US" sz="1100" dirty="0"/>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18 Declarations</a:t>
                      </a:r>
                    </a:p>
                  </a:txBody>
                  <a:tcPr marL="68580" marR="68580" marT="34294" marB="342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Declarations</a:t>
                      </a:r>
                    </a:p>
                  </a:txBody>
                  <a:tcPr marL="68580" marR="68580" marT="34294" marB="34294"/>
                </a:tc>
                <a:extLst>
                  <a:ext uri="{0D108BD9-81ED-4DB2-BD59-A6C34878D82A}">
                    <a16:rowId xmlns:a16="http://schemas.microsoft.com/office/drawing/2014/main" val="3744841863"/>
                  </a:ext>
                </a:extLst>
              </a:tr>
              <a:tr h="654728">
                <a:tc>
                  <a:txBody>
                    <a:bodyPr/>
                    <a:lstStyle/>
                    <a:p>
                      <a:pPr marL="0" indent="0">
                        <a:buFont typeface="+mj-lt"/>
                        <a:buNone/>
                      </a:pPr>
                      <a:r>
                        <a:rPr lang="en-US" sz="1100" dirty="0"/>
                        <a:t>3.</a:t>
                      </a:r>
                    </a:p>
                  </a:txBody>
                  <a:tcPr marL="68580" marR="68580" marT="34294" marB="34294"/>
                </a:tc>
                <a:tc>
                  <a:txBody>
                    <a:bodyPr/>
                    <a:lstStyle/>
                    <a:p>
                      <a:r>
                        <a:rPr lang="en-US" sz="1100" dirty="0"/>
                        <a:t>Community Safety</a:t>
                      </a:r>
                    </a:p>
                  </a:txBody>
                  <a:tcPr marL="68580" marR="68580" marT="34294" marB="34294"/>
                </a:tc>
                <a:tc>
                  <a:txBody>
                    <a:bodyPr/>
                    <a:lstStyle/>
                    <a:p>
                      <a:r>
                        <a:rPr lang="en-US" sz="1100" kern="1200" dirty="0">
                          <a:solidFill>
                            <a:schemeClr val="dk1"/>
                          </a:solidFill>
                          <a:effectLst/>
                          <a:latin typeface="+mn-lt"/>
                          <a:ea typeface="+mn-ea"/>
                          <a:cs typeface="+mn-cs"/>
                        </a:rPr>
                        <a:t>Community Safety Planning process and the development and implementation of community safety action plans</a:t>
                      </a:r>
                      <a:endParaRPr lang="en-US" sz="1100" dirty="0"/>
                    </a:p>
                  </a:txBody>
                  <a:tcPr marL="68580" marR="68580" marT="34294" marB="34294"/>
                </a:tc>
                <a:tc>
                  <a:txBody>
                    <a:bodyPr/>
                    <a:lstStyle/>
                    <a:p>
                      <a:r>
                        <a:rPr lang="en-US" sz="1100" dirty="0"/>
                        <a:t>18 CS-Plans</a:t>
                      </a:r>
                    </a:p>
                  </a:txBody>
                  <a:tcPr marL="68580" marR="68580" marT="34294" marB="34294"/>
                </a:tc>
                <a:tc>
                  <a:txBody>
                    <a:bodyPr/>
                    <a:lstStyle/>
                    <a:p>
                      <a:r>
                        <a:rPr lang="en-US" sz="1100" dirty="0"/>
                        <a:t>18 CS-plans</a:t>
                      </a:r>
                    </a:p>
                  </a:txBody>
                  <a:tcPr marL="68580" marR="68580" marT="34294" marB="34294"/>
                </a:tc>
                <a:extLst>
                  <a:ext uri="{0D108BD9-81ED-4DB2-BD59-A6C34878D82A}">
                    <a16:rowId xmlns:a16="http://schemas.microsoft.com/office/drawing/2014/main" val="2258932448"/>
                  </a:ext>
                </a:extLst>
              </a:tr>
              <a:tr h="501262">
                <a:tc>
                  <a:txBody>
                    <a:bodyPr/>
                    <a:lstStyle/>
                    <a:p>
                      <a:pPr marL="0" indent="0">
                        <a:buFont typeface="+mj-lt"/>
                        <a:buNone/>
                      </a:pPr>
                      <a:r>
                        <a:rPr lang="en-US" sz="1100" dirty="0"/>
                        <a:t>4.</a:t>
                      </a:r>
                    </a:p>
                  </a:txBody>
                  <a:tcPr marL="68580" marR="68580" marT="34294" marB="34294"/>
                </a:tc>
                <a:tc>
                  <a:txBody>
                    <a:bodyPr/>
                    <a:lstStyle/>
                    <a:p>
                      <a:r>
                        <a:rPr lang="en-US" sz="1100" dirty="0"/>
                        <a:t>Conflict Management</a:t>
                      </a:r>
                    </a:p>
                  </a:txBody>
                  <a:tcPr marL="68580" marR="68580" marT="34294" marB="34294"/>
                </a:tc>
                <a:tc>
                  <a:txBody>
                    <a:bodyPr/>
                    <a:lstStyle/>
                    <a:p>
                      <a:r>
                        <a:rPr lang="en-US" sz="1100" kern="1200" dirty="0">
                          <a:solidFill>
                            <a:schemeClr val="dk1"/>
                          </a:solidFill>
                          <a:effectLst/>
                          <a:latin typeface="+mn-lt"/>
                          <a:ea typeface="+mn-ea"/>
                          <a:cs typeface="+mn-cs"/>
                        </a:rPr>
                        <a:t>Trainings – Youth (Community leaders, CSOs/FBOs, Government Security Providers, DRC’s staff)</a:t>
                      </a:r>
                      <a:endParaRPr lang="en-US" sz="1100" dirty="0"/>
                    </a:p>
                  </a:txBody>
                  <a:tcPr marL="68580" marR="68580" marT="34294" marB="34294"/>
                </a:tc>
                <a:tc>
                  <a:txBody>
                    <a:bodyPr/>
                    <a:lstStyle/>
                    <a:p>
                      <a:r>
                        <a:rPr lang="en-US" sz="1100" dirty="0"/>
                        <a:t>720</a:t>
                      </a:r>
                    </a:p>
                  </a:txBody>
                  <a:tcPr marL="68580" marR="68580" marT="34294" marB="34294"/>
                </a:tc>
                <a:tc>
                  <a:txBody>
                    <a:bodyPr/>
                    <a:lstStyle/>
                    <a:p>
                      <a:r>
                        <a:rPr lang="en-US" sz="1100" dirty="0"/>
                        <a:t>1062</a:t>
                      </a:r>
                    </a:p>
                  </a:txBody>
                  <a:tcPr marL="68580" marR="68580" marT="34294" marB="34294"/>
                </a:tc>
                <a:extLst>
                  <a:ext uri="{0D108BD9-81ED-4DB2-BD59-A6C34878D82A}">
                    <a16:rowId xmlns:a16="http://schemas.microsoft.com/office/drawing/2014/main" val="659439901"/>
                  </a:ext>
                </a:extLst>
              </a:tr>
              <a:tr h="457607">
                <a:tc>
                  <a:txBody>
                    <a:bodyPr/>
                    <a:lstStyle/>
                    <a:p>
                      <a:pPr marL="0" indent="0">
                        <a:buFont typeface="+mj-lt"/>
                        <a:buNone/>
                      </a:pPr>
                      <a:endParaRPr lang="en-US" sz="1100" dirty="0"/>
                    </a:p>
                  </a:txBody>
                  <a:tcPr marL="68580" marR="68580" marT="34294" marB="34294"/>
                </a:tc>
                <a:tc>
                  <a:txBody>
                    <a:bodyPr/>
                    <a:lstStyle/>
                    <a:p>
                      <a:endParaRPr lang="en-US" sz="1100"/>
                    </a:p>
                  </a:txBody>
                  <a:tcPr marL="68580" marR="68580" marT="34294" marB="34294"/>
                </a:tc>
                <a:tc>
                  <a:txBody>
                    <a:bodyPr/>
                    <a:lstStyle/>
                    <a:p>
                      <a:r>
                        <a:rPr lang="en-US" sz="1100" kern="1200" dirty="0">
                          <a:solidFill>
                            <a:schemeClr val="dk1"/>
                          </a:solidFill>
                          <a:effectLst/>
                          <a:latin typeface="+mn-lt"/>
                          <a:ea typeface="+mn-ea"/>
                          <a:cs typeface="+mn-cs"/>
                        </a:rPr>
                        <a:t>Direct efforts at Mediation and (peace-process) dialogue</a:t>
                      </a:r>
                      <a:endParaRPr lang="en-US" sz="1100" dirty="0"/>
                    </a:p>
                  </a:txBody>
                  <a:tcPr marL="68580" marR="68580" marT="34294" marB="34294"/>
                </a:tc>
                <a:tc>
                  <a:txBody>
                    <a:bodyPr/>
                    <a:lstStyle/>
                    <a:p>
                      <a:r>
                        <a:rPr lang="en-US" sz="1100" dirty="0"/>
                        <a:t>288</a:t>
                      </a:r>
                    </a:p>
                  </a:txBody>
                  <a:tcPr marL="68580" marR="68580" marT="34294" marB="34294"/>
                </a:tc>
                <a:tc>
                  <a:txBody>
                    <a:bodyPr/>
                    <a:lstStyle/>
                    <a:p>
                      <a:r>
                        <a:rPr lang="en-US" sz="1100" dirty="0"/>
                        <a:t>363</a:t>
                      </a:r>
                    </a:p>
                  </a:txBody>
                  <a:tcPr marL="68580" marR="68580" marT="34294" marB="34294"/>
                </a:tc>
                <a:extLst>
                  <a:ext uri="{0D108BD9-81ED-4DB2-BD59-A6C34878D82A}">
                    <a16:rowId xmlns:a16="http://schemas.microsoft.com/office/drawing/2014/main" val="246294513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58" y="537842"/>
            <a:ext cx="8345487" cy="1098550"/>
          </a:xfrm>
        </p:spPr>
        <p:txBody>
          <a:bodyPr/>
          <a:lstStyle/>
          <a:p>
            <a:pPr algn="ctr"/>
            <a:r>
              <a:rPr lang="en-US" altLang="en-US" sz="2600" b="1" dirty="0">
                <a:latin typeface="+mn-lt"/>
              </a:rPr>
              <a:t>Program Challenges – Livelihood</a:t>
            </a:r>
            <a:endParaRPr lang="en-GB" sz="2600"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9795136"/>
              </p:ext>
            </p:extLst>
          </p:nvPr>
        </p:nvGraphicFramePr>
        <p:xfrm>
          <a:off x="440422" y="1652297"/>
          <a:ext cx="8229600" cy="4396750"/>
        </p:xfrm>
        <a:graphic>
          <a:graphicData uri="http://schemas.openxmlformats.org/drawingml/2006/table">
            <a:tbl>
              <a:tblPr firstRow="1" bandRow="1">
                <a:tableStyleId>{5C22544A-7EE6-4342-B048-85BDC9FD1C3A}</a:tableStyleId>
              </a:tblPr>
              <a:tblGrid>
                <a:gridCol w="2185332">
                  <a:extLst>
                    <a:ext uri="{9D8B030D-6E8A-4147-A177-3AD203B41FA5}">
                      <a16:colId xmlns:a16="http://schemas.microsoft.com/office/drawing/2014/main" val="20000"/>
                    </a:ext>
                  </a:extLst>
                </a:gridCol>
                <a:gridCol w="6044268">
                  <a:extLst>
                    <a:ext uri="{9D8B030D-6E8A-4147-A177-3AD203B41FA5}">
                      <a16:colId xmlns:a16="http://schemas.microsoft.com/office/drawing/2014/main" val="20001"/>
                    </a:ext>
                  </a:extLst>
                </a:gridCol>
              </a:tblGrid>
              <a:tr h="370840">
                <a:tc>
                  <a:txBody>
                    <a:bodyPr/>
                    <a:lstStyle/>
                    <a:p>
                      <a:r>
                        <a:rPr lang="en-US" sz="1800" dirty="0"/>
                        <a:t>Challenges Experienced</a:t>
                      </a:r>
                    </a:p>
                  </a:txBody>
                  <a:tcPr marL="68577" marR="68577" marT="34295" marB="34295"/>
                </a:tc>
                <a:tc>
                  <a:txBody>
                    <a:bodyPr/>
                    <a:lstStyle/>
                    <a:p>
                      <a:r>
                        <a:rPr lang="en-US" sz="1800" dirty="0"/>
                        <a:t>Solutions </a:t>
                      </a:r>
                    </a:p>
                  </a:txBody>
                  <a:tcPr marL="68577" marR="68577" marT="34295" marB="34295"/>
                </a:tc>
                <a:extLst>
                  <a:ext uri="{0D108BD9-81ED-4DB2-BD59-A6C34878D82A}">
                    <a16:rowId xmlns:a16="http://schemas.microsoft.com/office/drawing/2014/main" val="10000"/>
                  </a:ext>
                </a:extLst>
              </a:tr>
              <a:tr h="370840">
                <a:tc>
                  <a:txBody>
                    <a:bodyPr/>
                    <a:lstStyle/>
                    <a:p>
                      <a:r>
                        <a:rPr lang="en-US" altLang="en-US" sz="1400" dirty="0"/>
                        <a:t>Poor market for poultry</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DRC engaged</a:t>
                      </a:r>
                      <a:r>
                        <a:rPr lang="en-US" altLang="en-US" sz="1400" baseline="0" dirty="0"/>
                        <a:t> </a:t>
                      </a:r>
                      <a:r>
                        <a:rPr lang="en-US" altLang="en-US" sz="1400" dirty="0"/>
                        <a:t>beneficiaries and the Ministry of Livestock Production</a:t>
                      </a:r>
                      <a:r>
                        <a:rPr lang="en-US" altLang="en-US" sz="1400" baseline="0" dirty="0"/>
                        <a:t> to see how the program could diversify agricultural production and improve sales. </a:t>
                      </a:r>
                      <a:r>
                        <a:rPr lang="en-US" altLang="en-US" sz="1400" dirty="0"/>
                        <a:t>Through market assessment and analysis by the Ministry of Livestock Production, eggs showed to be in higher demand in the local markets compared to whole chickens. As a result, the program shifted from meat production to egg production.</a:t>
                      </a:r>
                      <a:endParaRPr lang="en-GB" sz="1400" dirty="0"/>
                    </a:p>
                  </a:txBody>
                  <a:tcPr/>
                </a:tc>
                <a:extLst>
                  <a:ext uri="{0D108BD9-81ED-4DB2-BD59-A6C34878D82A}">
                    <a16:rowId xmlns:a16="http://schemas.microsoft.com/office/drawing/2014/main" val="10001"/>
                  </a:ext>
                </a:extLst>
              </a:tr>
              <a:tr h="370840">
                <a:tc>
                  <a:txBody>
                    <a:bodyPr/>
                    <a:lstStyle/>
                    <a:p>
                      <a:r>
                        <a:rPr lang="en-GB" sz="1400" dirty="0"/>
                        <a:t>Operation and maintenance</a:t>
                      </a:r>
                      <a:r>
                        <a:rPr lang="en-GB" sz="1400" baseline="0" dirty="0"/>
                        <a:t> of water pumps was difficult</a:t>
                      </a:r>
                      <a:endParaRPr lang="en-GB" sz="1400" dirty="0"/>
                    </a:p>
                  </a:txBody>
                  <a:tcPr/>
                </a:tc>
                <a:tc>
                  <a:txBody>
                    <a:bodyPr/>
                    <a:lstStyle/>
                    <a:p>
                      <a:r>
                        <a:rPr lang="en-GB" sz="1400" dirty="0"/>
                        <a:t>DRC staff continually ensured that </a:t>
                      </a:r>
                      <a:r>
                        <a:rPr lang="en-GB" sz="1400" baseline="0" dirty="0"/>
                        <a:t>water pumps were properly fuelled and repaired. In future projects, DRC will include some men in the program to support with the operation and maintenance of water pumps and the heavy manual labour required at the garden sites.</a:t>
                      </a:r>
                      <a:endParaRPr lang="en-GB" sz="1400" dirty="0"/>
                    </a:p>
                  </a:txBody>
                  <a:tcPr/>
                </a:tc>
                <a:extLst>
                  <a:ext uri="{0D108BD9-81ED-4DB2-BD59-A6C34878D82A}">
                    <a16:rowId xmlns:a16="http://schemas.microsoft.com/office/drawing/2014/main" val="10002"/>
                  </a:ext>
                </a:extLst>
              </a:tr>
              <a:tr h="370840">
                <a:tc>
                  <a:txBody>
                    <a:bodyPr/>
                    <a:lstStyle/>
                    <a:p>
                      <a:r>
                        <a:rPr lang="en-GB" sz="1400" dirty="0"/>
                        <a:t>Theft of fencing</a:t>
                      </a:r>
                      <a:r>
                        <a:rPr lang="en-GB" sz="1400" baseline="0" dirty="0"/>
                        <a:t> materials</a:t>
                      </a:r>
                      <a:endParaRPr lang="en-GB" sz="1400" dirty="0"/>
                    </a:p>
                  </a:txBody>
                  <a:tcPr/>
                </a:tc>
                <a:tc>
                  <a:txBody>
                    <a:bodyPr/>
                    <a:lstStyle/>
                    <a:p>
                      <a:r>
                        <a:rPr lang="en-GB" sz="1400" dirty="0"/>
                        <a:t>DRC engaged the beneficiaries and local leadership through discussions to ensure</a:t>
                      </a:r>
                      <a:r>
                        <a:rPr lang="en-GB" sz="1400" baseline="0" dirty="0"/>
                        <a:t> security of infrastructure and materials at the garden site to avoid theft and damage. </a:t>
                      </a:r>
                      <a:endParaRPr lang="en-GB" sz="1400" dirty="0"/>
                    </a:p>
                  </a:txBody>
                  <a:tcPr/>
                </a:tc>
                <a:extLst>
                  <a:ext uri="{0D108BD9-81ED-4DB2-BD59-A6C34878D82A}">
                    <a16:rowId xmlns:a16="http://schemas.microsoft.com/office/drawing/2014/main" val="10003"/>
                  </a:ext>
                </a:extLst>
              </a:tr>
              <a:tr h="370840">
                <a:tc>
                  <a:txBody>
                    <a:bodyPr/>
                    <a:lstStyle/>
                    <a:p>
                      <a:r>
                        <a:rPr lang="en-GB" sz="1400" dirty="0"/>
                        <a:t>Some</a:t>
                      </a:r>
                      <a:r>
                        <a:rPr lang="en-GB" sz="1400" baseline="0" dirty="0"/>
                        <a:t> men complained of being excluded</a:t>
                      </a:r>
                      <a:endParaRPr lang="en-GB" sz="1400" dirty="0"/>
                    </a:p>
                  </a:txBody>
                  <a:tcPr/>
                </a:tc>
                <a:tc>
                  <a:txBody>
                    <a:bodyPr/>
                    <a:lstStyle/>
                    <a:p>
                      <a:r>
                        <a:rPr lang="en-GB" sz="1400" dirty="0"/>
                        <a:t>DRC explained</a:t>
                      </a:r>
                      <a:r>
                        <a:rPr lang="en-GB" sz="1400" baseline="0" dirty="0"/>
                        <a:t> to communities the purpose women only activities, and their importance in empowering vulnerable women through providing livelihood opportunities.</a:t>
                      </a:r>
                      <a:endParaRPr lang="en-GB" sz="1400" dirty="0"/>
                    </a:p>
                  </a:txBody>
                  <a:tcP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pPr>
              <a:defRPr/>
            </a:pPr>
            <a:fld id="{D79A1E1A-8B4E-4668-8E6D-62045949CA67}" type="datetime3">
              <a:rPr lang="da-DK" altLang="en-US" smtClean="0"/>
              <a:pPr>
                <a:defRPr/>
              </a:pPr>
              <a:t>02.04.2019</a:t>
            </a:fld>
            <a:endParaRPr lang="da-DK" altLang="en-US"/>
          </a:p>
        </p:txBody>
      </p:sp>
      <p:sp>
        <p:nvSpPr>
          <p:cNvPr id="5" name="Footer Placeholder 4"/>
          <p:cNvSpPr>
            <a:spLocks noGrp="1"/>
          </p:cNvSpPr>
          <p:nvPr>
            <p:ph type="ftr" sz="quarter" idx="11"/>
          </p:nvPr>
        </p:nvSpPr>
        <p:spPr/>
        <p:txBody>
          <a:bodyPr/>
          <a:lstStyle/>
          <a:p>
            <a:pPr>
              <a:defRPr/>
            </a:pPr>
            <a:r>
              <a:rPr lang="da-DK" altLang="en-US"/>
              <a:t>Forfatter/Titel? - Skrives ind i sidehoved/sidefod</a:t>
            </a:r>
          </a:p>
        </p:txBody>
      </p:sp>
      <p:sp>
        <p:nvSpPr>
          <p:cNvPr id="6" name="Slide Number Placeholder 5"/>
          <p:cNvSpPr>
            <a:spLocks noGrp="1"/>
          </p:cNvSpPr>
          <p:nvPr>
            <p:ph type="sldNum" sz="quarter" idx="12"/>
          </p:nvPr>
        </p:nvSpPr>
        <p:spPr/>
        <p:txBody>
          <a:bodyPr/>
          <a:lstStyle/>
          <a:p>
            <a:pPr>
              <a:defRPr/>
            </a:pPr>
            <a:r>
              <a:rPr lang="da-DK" altLang="en-US"/>
              <a:t>Page </a:t>
            </a:r>
            <a:fld id="{7F81E34A-559F-4470-BA44-4801C89CFE8C}" type="slidenum">
              <a:rPr lang="da-DK" altLang="en-US" smtClean="0"/>
              <a:pPr>
                <a:defRPr/>
              </a:pPr>
              <a:t>7</a:t>
            </a:fld>
            <a:endParaRPr lang="da-DK" altLang="en-US"/>
          </a:p>
        </p:txBody>
      </p:sp>
    </p:spTree>
    <p:extLst>
      <p:ext uri="{BB962C8B-B14F-4D97-AF65-F5344CB8AC3E}">
        <p14:creationId xmlns:p14="http://schemas.microsoft.com/office/powerpoint/2010/main" val="232720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BC2BFE9D-5378-4EBB-A996-C16DA2CE1882}"/>
              </a:ext>
            </a:extLst>
          </p:cNvPr>
          <p:cNvSpPr>
            <a:spLocks noGrp="1"/>
          </p:cNvSpPr>
          <p:nvPr>
            <p:ph idx="1"/>
          </p:nvPr>
        </p:nvSpPr>
        <p:spPr>
          <a:xfrm>
            <a:off x="457200" y="1220837"/>
            <a:ext cx="8229600" cy="636587"/>
          </a:xfrm>
        </p:spPr>
        <p:txBody>
          <a:bodyPr/>
          <a:lstStyle/>
          <a:p>
            <a:pPr marL="0" indent="0" algn="ctr">
              <a:buFont typeface="Arial" panose="020B0604020202020204" pitchFamily="34" charset="0"/>
              <a:buNone/>
            </a:pPr>
            <a:r>
              <a:rPr lang="en-US" altLang="en-US" sz="2600" b="1" dirty="0">
                <a:solidFill>
                  <a:srgbClr val="C00000"/>
                </a:solidFill>
              </a:rPr>
              <a:t>Program Challenges - AVR </a:t>
            </a:r>
          </a:p>
        </p:txBody>
      </p:sp>
      <p:graphicFrame>
        <p:nvGraphicFramePr>
          <p:cNvPr id="4" name="Table 3">
            <a:extLst>
              <a:ext uri="{FF2B5EF4-FFF2-40B4-BE49-F238E27FC236}">
                <a16:creationId xmlns:a16="http://schemas.microsoft.com/office/drawing/2014/main" id="{091993B2-2977-406F-8E08-94CDD24386FA}"/>
              </a:ext>
            </a:extLst>
          </p:cNvPr>
          <p:cNvGraphicFramePr>
            <a:graphicFrameLocks noGrp="1"/>
          </p:cNvGraphicFramePr>
          <p:nvPr>
            <p:extLst>
              <p:ext uri="{D42A27DB-BD31-4B8C-83A1-F6EECF244321}">
                <p14:modId xmlns:p14="http://schemas.microsoft.com/office/powerpoint/2010/main" val="3433672534"/>
              </p:ext>
            </p:extLst>
          </p:nvPr>
        </p:nvGraphicFramePr>
        <p:xfrm>
          <a:off x="166688" y="1758950"/>
          <a:ext cx="8752229" cy="4910138"/>
        </p:xfrm>
        <a:graphic>
          <a:graphicData uri="http://schemas.openxmlformats.org/drawingml/2006/table">
            <a:tbl>
              <a:tblPr firstRow="1" bandRow="1">
                <a:tableStyleId>{5C22544A-7EE6-4342-B048-85BDC9FD1C3A}</a:tableStyleId>
              </a:tblPr>
              <a:tblGrid>
                <a:gridCol w="3748068">
                  <a:extLst>
                    <a:ext uri="{9D8B030D-6E8A-4147-A177-3AD203B41FA5}">
                      <a16:colId xmlns:a16="http://schemas.microsoft.com/office/drawing/2014/main" val="239202427"/>
                    </a:ext>
                  </a:extLst>
                </a:gridCol>
                <a:gridCol w="5004161">
                  <a:extLst>
                    <a:ext uri="{9D8B030D-6E8A-4147-A177-3AD203B41FA5}">
                      <a16:colId xmlns:a16="http://schemas.microsoft.com/office/drawing/2014/main" val="3442800292"/>
                    </a:ext>
                  </a:extLst>
                </a:gridCol>
              </a:tblGrid>
              <a:tr h="407745">
                <a:tc>
                  <a:txBody>
                    <a:bodyPr/>
                    <a:lstStyle/>
                    <a:p>
                      <a:r>
                        <a:rPr lang="en-US" sz="1800" dirty="0"/>
                        <a:t>Challenges Experienced</a:t>
                      </a:r>
                    </a:p>
                  </a:txBody>
                  <a:tcPr marL="68577" marR="68577" marT="34295" marB="34295"/>
                </a:tc>
                <a:tc>
                  <a:txBody>
                    <a:bodyPr/>
                    <a:lstStyle/>
                    <a:p>
                      <a:r>
                        <a:rPr lang="en-US" sz="1800" dirty="0"/>
                        <a:t>Solutions </a:t>
                      </a:r>
                    </a:p>
                  </a:txBody>
                  <a:tcPr marL="68577" marR="68577" marT="34295" marB="34295"/>
                </a:tc>
                <a:extLst>
                  <a:ext uri="{0D108BD9-81ED-4DB2-BD59-A6C34878D82A}">
                    <a16:rowId xmlns:a16="http://schemas.microsoft.com/office/drawing/2014/main" val="3678194171"/>
                  </a:ext>
                </a:extLst>
              </a:tr>
              <a:tr h="1005399">
                <a:tc>
                  <a:txBody>
                    <a:bodyPr/>
                    <a:lstStyle/>
                    <a:p>
                      <a:r>
                        <a:rPr lang="en-US" sz="1800" dirty="0"/>
                        <a:t>Difficult process of acceptance due to large software programming</a:t>
                      </a:r>
                    </a:p>
                  </a:txBody>
                  <a:tcPr marL="68577" marR="68577" marT="34295" marB="34295"/>
                </a:tc>
                <a:tc>
                  <a:txBody>
                    <a:bodyPr/>
                    <a:lstStyle/>
                    <a:p>
                      <a:pPr marL="342900" indent="-342900">
                        <a:buAutoNum type="alphaLcParenBoth"/>
                      </a:pPr>
                      <a:r>
                        <a:rPr lang="en-US" sz="1800" dirty="0"/>
                        <a:t>Persistent advocacy and sensitisation of resilience-building impact</a:t>
                      </a:r>
                    </a:p>
                    <a:p>
                      <a:pPr marL="342900" indent="-342900">
                        <a:buAutoNum type="alphaLcParenBoth"/>
                      </a:pPr>
                      <a:r>
                        <a:rPr lang="en-US" sz="1800" dirty="0"/>
                        <a:t>Minimal support for outcomes</a:t>
                      </a:r>
                    </a:p>
                  </a:txBody>
                  <a:tcPr marL="68577" marR="68577" marT="34295" marB="34295"/>
                </a:tc>
                <a:extLst>
                  <a:ext uri="{0D108BD9-81ED-4DB2-BD59-A6C34878D82A}">
                    <a16:rowId xmlns:a16="http://schemas.microsoft.com/office/drawing/2014/main" val="2003769465"/>
                  </a:ext>
                </a:extLst>
              </a:tr>
              <a:tr h="931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Limited participation of women due to cultural and religious beliefs</a:t>
                      </a:r>
                    </a:p>
                  </a:txBody>
                  <a:tcPr marL="68577" marR="68577" marT="34295" marB="34295"/>
                </a:tc>
                <a:tc>
                  <a:txBody>
                    <a:bodyPr/>
                    <a:lstStyle/>
                    <a:p>
                      <a:pPr marL="342900" indent="-342900">
                        <a:buAutoNum type="alphaLcParenBoth"/>
                      </a:pPr>
                      <a:r>
                        <a:rPr lang="en-US" sz="1800" dirty="0"/>
                        <a:t>Strong advocacy</a:t>
                      </a:r>
                    </a:p>
                    <a:p>
                      <a:pPr marL="342900" indent="-342900">
                        <a:buAutoNum type="alphaLcParenBoth"/>
                      </a:pPr>
                      <a:r>
                        <a:rPr lang="en-US" sz="1800" dirty="0"/>
                        <a:t>Gender separation at programme outset</a:t>
                      </a:r>
                    </a:p>
                  </a:txBody>
                  <a:tcPr marL="68577" marR="68577" marT="34295" marB="34295"/>
                </a:tc>
                <a:extLst>
                  <a:ext uri="{0D108BD9-81ED-4DB2-BD59-A6C34878D82A}">
                    <a16:rowId xmlns:a16="http://schemas.microsoft.com/office/drawing/2014/main" val="3811022830"/>
                  </a:ext>
                </a:extLst>
              </a:tr>
              <a:tr h="1217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Programme implementation conflicted with planting/harvest season and different religious holidays</a:t>
                      </a:r>
                    </a:p>
                  </a:txBody>
                  <a:tcPr marL="68577" marR="68577" marT="34295" marB="34295"/>
                </a:tc>
                <a:tc>
                  <a:txBody>
                    <a:bodyPr/>
                    <a:lstStyle/>
                    <a:p>
                      <a:pPr marL="342900" indent="-342900">
                        <a:buAutoNum type="alphaLcParenBoth"/>
                      </a:pPr>
                      <a:r>
                        <a:rPr lang="en-US" sz="1800" dirty="0"/>
                        <a:t>Intense advocacy with target groups for buy-in</a:t>
                      </a:r>
                    </a:p>
                    <a:p>
                      <a:pPr marL="342900" indent="-342900">
                        <a:buAutoNum type="alphaLcParenBoth"/>
                      </a:pPr>
                      <a:r>
                        <a:rPr lang="en-US" sz="1800" dirty="0"/>
                        <a:t>Consultative spread-out of programme timing</a:t>
                      </a:r>
                    </a:p>
                  </a:txBody>
                  <a:tcPr marL="68577" marR="68577" marT="34295" marB="34295"/>
                </a:tc>
                <a:extLst>
                  <a:ext uri="{0D108BD9-81ED-4DB2-BD59-A6C34878D82A}">
                    <a16:rowId xmlns:a16="http://schemas.microsoft.com/office/drawing/2014/main" val="359116791"/>
                  </a:ext>
                </a:extLst>
              </a:tr>
              <a:tr h="644588">
                <a:tc>
                  <a:txBody>
                    <a:bodyPr/>
                    <a:lstStyle/>
                    <a:p>
                      <a:r>
                        <a:rPr lang="en-US" sz="1800" dirty="0"/>
                        <a:t>Poor weather conditions – excessive heat</a:t>
                      </a:r>
                    </a:p>
                  </a:txBody>
                  <a:tcPr marL="68577" marR="68577" marT="34295" marB="34295"/>
                </a:tc>
                <a:tc>
                  <a:txBody>
                    <a:bodyPr/>
                    <a:lstStyle/>
                    <a:p>
                      <a:r>
                        <a:rPr lang="en-US" sz="1800" dirty="0"/>
                        <a:t>Adapted activities with limited hours for sessions</a:t>
                      </a:r>
                    </a:p>
                  </a:txBody>
                  <a:tcPr marL="68577" marR="68577" marT="34295" marB="34295"/>
                </a:tc>
                <a:extLst>
                  <a:ext uri="{0D108BD9-81ED-4DB2-BD59-A6C34878D82A}">
                    <a16:rowId xmlns:a16="http://schemas.microsoft.com/office/drawing/2014/main" val="1197401758"/>
                  </a:ext>
                </a:extLst>
              </a:tr>
              <a:tr h="703779">
                <a:tc>
                  <a:txBody>
                    <a:bodyPr/>
                    <a:lstStyle/>
                    <a:p>
                      <a:r>
                        <a:rPr lang="en-US" sz="1800" dirty="0"/>
                        <a:t>Transportation - sometimes vehicle options unsuitable for terrain</a:t>
                      </a:r>
                    </a:p>
                  </a:txBody>
                  <a:tcPr marL="68577" marR="68577" marT="34295" marB="34295"/>
                </a:tc>
                <a:tc>
                  <a:txBody>
                    <a:bodyPr/>
                    <a:lstStyle/>
                    <a:p>
                      <a:r>
                        <a:rPr lang="en-US" sz="1800" dirty="0"/>
                        <a:t>Scheduled and coordinated activities with vehicle options</a:t>
                      </a:r>
                    </a:p>
                  </a:txBody>
                  <a:tcPr marL="68577" marR="68577" marT="34295" marB="34295"/>
                </a:tc>
                <a:extLst>
                  <a:ext uri="{0D108BD9-81ED-4DB2-BD59-A6C34878D82A}">
                    <a16:rowId xmlns:a16="http://schemas.microsoft.com/office/drawing/2014/main" val="284495877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0910562-BBE7-4B81-9AEB-555580DA35D7}"/>
              </a:ext>
            </a:extLst>
          </p:cNvPr>
          <p:cNvSpPr>
            <a:spLocks noGrp="1"/>
          </p:cNvSpPr>
          <p:nvPr>
            <p:ph type="title"/>
          </p:nvPr>
        </p:nvSpPr>
        <p:spPr>
          <a:xfrm>
            <a:off x="442913" y="1074738"/>
            <a:ext cx="8345487" cy="601662"/>
          </a:xfrm>
        </p:spPr>
        <p:txBody>
          <a:bodyPr/>
          <a:lstStyle/>
          <a:p>
            <a:pPr algn="ctr"/>
            <a:r>
              <a:rPr lang="en-US" altLang="en-US" sz="2600" b="1" dirty="0"/>
              <a:t>Program Achievements - Livelihood</a:t>
            </a:r>
          </a:p>
        </p:txBody>
      </p:sp>
      <p:sp>
        <p:nvSpPr>
          <p:cNvPr id="3" name="Content Placeholder 2">
            <a:extLst>
              <a:ext uri="{FF2B5EF4-FFF2-40B4-BE49-F238E27FC236}">
                <a16:creationId xmlns:a16="http://schemas.microsoft.com/office/drawing/2014/main" id="{4B72C40B-3BB2-4ED9-9913-37EEF9A3AA71}"/>
              </a:ext>
            </a:extLst>
          </p:cNvPr>
          <p:cNvSpPr>
            <a:spLocks noGrp="1"/>
          </p:cNvSpPr>
          <p:nvPr>
            <p:ph idx="1"/>
          </p:nvPr>
        </p:nvSpPr>
        <p:spPr>
          <a:xfrm>
            <a:off x="457200" y="1801813"/>
            <a:ext cx="8229600" cy="4324350"/>
          </a:xfrm>
        </p:spPr>
        <p:txBody>
          <a:bodyPr/>
          <a:lstStyle/>
          <a:p>
            <a:pPr marL="0" indent="0">
              <a:buNone/>
              <a:defRPr/>
            </a:pPr>
            <a:endParaRPr lang="en-US" dirty="0"/>
          </a:p>
          <a:p>
            <a:pPr fontAlgn="ctr">
              <a:buFont typeface="Wingdings" panose="05000000000000000000" pitchFamily="2" charset="2"/>
              <a:buChar char="§"/>
              <a:defRPr/>
            </a:pPr>
            <a:r>
              <a:rPr lang="en-US" dirty="0"/>
              <a:t>450 women supported with agricultural production training and kits.</a:t>
            </a:r>
          </a:p>
          <a:p>
            <a:pPr fontAlgn="ctr">
              <a:buFont typeface="Wingdings" panose="05000000000000000000" pitchFamily="2" charset="2"/>
              <a:buChar char="§"/>
              <a:defRPr/>
            </a:pPr>
            <a:r>
              <a:rPr lang="en-US" dirty="0"/>
              <a:t>250 women trained on business management.</a:t>
            </a:r>
          </a:p>
          <a:p>
            <a:pPr eaLnBrk="1" fontAlgn="ctr" hangingPunct="1">
              <a:spcBef>
                <a:spcPts val="0"/>
              </a:spcBef>
              <a:spcAft>
                <a:spcPts val="0"/>
              </a:spcAft>
              <a:buClrTx/>
              <a:buFont typeface="Wingdings" panose="05000000000000000000" pitchFamily="2" charset="2"/>
              <a:buChar char="§"/>
              <a:defRPr/>
            </a:pPr>
            <a:r>
              <a:rPr lang="en-US" dirty="0"/>
              <a:t>249 women received business grants.</a:t>
            </a:r>
          </a:p>
          <a:p>
            <a:pPr eaLnBrk="1" fontAlgn="ctr" hangingPunct="1">
              <a:spcBef>
                <a:spcPts val="0"/>
              </a:spcBef>
              <a:spcAft>
                <a:spcPts val="0"/>
              </a:spcAft>
              <a:buClrTx/>
              <a:buFont typeface="Wingdings" panose="05000000000000000000" pitchFamily="2" charset="2"/>
              <a:buChar char="§"/>
              <a:defRPr/>
            </a:pPr>
            <a:r>
              <a:rPr lang="en-US" dirty="0"/>
              <a:t>304 extremely vulnerable individuals supported with cash grants for  4 months.</a:t>
            </a:r>
          </a:p>
          <a:p>
            <a:pPr eaLnBrk="1" fontAlgn="ctr" hangingPunct="1">
              <a:spcBef>
                <a:spcPts val="0"/>
              </a:spcBef>
              <a:spcAft>
                <a:spcPts val="0"/>
              </a:spcAft>
              <a:buClrTx/>
              <a:buFont typeface="Wingdings" panose="05000000000000000000" pitchFamily="2" charset="2"/>
              <a:buChar char="§"/>
              <a:defRPr/>
            </a:pPr>
            <a:r>
              <a:rPr lang="en-US" dirty="0"/>
              <a:t>187 Youth provided with Cash for Work for 5 months.</a:t>
            </a:r>
          </a:p>
          <a:p>
            <a:pPr eaLnBrk="1" fontAlgn="ctr" hangingPunct="1">
              <a:spcBef>
                <a:spcPts val="0"/>
              </a:spcBef>
              <a:spcAft>
                <a:spcPts val="0"/>
              </a:spcAft>
              <a:buClrTx/>
              <a:buFont typeface="Wingdings" panose="05000000000000000000" pitchFamily="2" charset="2"/>
              <a:buChar char="§"/>
              <a:defRPr/>
            </a:pPr>
            <a:r>
              <a:rPr lang="en-US" dirty="0"/>
              <a:t>150 youth trained on business management.</a:t>
            </a:r>
          </a:p>
          <a:p>
            <a:pPr eaLnBrk="1" fontAlgn="ctr" hangingPunct="1">
              <a:spcBef>
                <a:spcPts val="0"/>
              </a:spcBef>
              <a:spcAft>
                <a:spcPts val="0"/>
              </a:spcAft>
              <a:buClrTx/>
              <a:buFont typeface="Wingdings" panose="05000000000000000000" pitchFamily="2" charset="2"/>
              <a:buChar char="§"/>
              <a:defRPr/>
            </a:pPr>
            <a:r>
              <a:rPr lang="en-US" dirty="0"/>
              <a:t>141 youth received business grants. </a:t>
            </a:r>
            <a:endParaRPr lang="en-US" dirty="0">
              <a:solidFill>
                <a:srgbClr val="000000"/>
              </a:solidFill>
              <a:latin typeface="Calibri"/>
            </a:endParaRPr>
          </a:p>
          <a:p>
            <a:pPr marL="0" indent="0" eaLnBrk="1" fontAlgn="ctr" hangingPunct="1">
              <a:spcBef>
                <a:spcPts val="0"/>
              </a:spcBef>
              <a:spcAft>
                <a:spcPts val="0"/>
              </a:spcAft>
              <a:buClrTx/>
              <a:buFont typeface="Arial" panose="020B0604020202020204" pitchFamily="34" charset="0"/>
              <a:buNone/>
              <a:defRPr/>
            </a:pPr>
            <a:endParaRPr lang="en-US" dirty="0"/>
          </a:p>
          <a:p>
            <a:pPr marL="0" indent="0" eaLnBrk="1" fontAlgn="ctr" hangingPunct="1">
              <a:spcBef>
                <a:spcPts val="0"/>
              </a:spcBef>
              <a:spcAft>
                <a:spcPts val="0"/>
              </a:spcAft>
              <a:buClrTx/>
              <a:buFont typeface="Arial" panose="020B0604020202020204" pitchFamily="34" charset="0"/>
              <a:buNone/>
              <a:defRPr/>
            </a:pPr>
            <a:endParaRPr lang="en-US" dirty="0">
              <a:solidFill>
                <a:srgbClr val="000000"/>
              </a:solidFill>
            </a:endParaRPr>
          </a:p>
          <a:p>
            <a:pPr marL="0" indent="0" eaLnBrk="1" fontAlgn="ctr" hangingPunct="1">
              <a:spcBef>
                <a:spcPts val="0"/>
              </a:spcBef>
              <a:spcAft>
                <a:spcPts val="0"/>
              </a:spcAft>
              <a:buClrTx/>
              <a:buFont typeface="Arial" panose="020B0604020202020204" pitchFamily="34" charset="0"/>
              <a:buNone/>
              <a:defRPr/>
            </a:pPr>
            <a:endParaRPr lang="en-US" dirty="0">
              <a:solidFill>
                <a:srgbClr val="000000"/>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
        <p:nvSpPr>
          <p:cNvPr id="14340" name="Date Placeholder 3">
            <a:extLst>
              <a:ext uri="{FF2B5EF4-FFF2-40B4-BE49-F238E27FC236}">
                <a16:creationId xmlns:a16="http://schemas.microsoft.com/office/drawing/2014/main" id="{C9ED4FBE-7258-4C86-9D87-4A48C84C811D}"/>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89EE86-3FEF-40C0-854D-E7B8BC79ACB9}" type="datetime3">
              <a:rPr lang="da-DK" altLang="en-US" smtClean="0">
                <a:solidFill>
                  <a:schemeClr val="accent2"/>
                </a:solidFill>
              </a:rPr>
              <a:pPr/>
              <a:t>02.04.2019</a:t>
            </a:fld>
            <a:endParaRPr lang="da-DK" altLang="en-US">
              <a:solidFill>
                <a:schemeClr val="accent2"/>
              </a:solidFill>
            </a:endParaRPr>
          </a:p>
        </p:txBody>
      </p:sp>
      <p:sp>
        <p:nvSpPr>
          <p:cNvPr id="14342" name="Slide Number Placeholder 5">
            <a:extLst>
              <a:ext uri="{FF2B5EF4-FFF2-40B4-BE49-F238E27FC236}">
                <a16:creationId xmlns:a16="http://schemas.microsoft.com/office/drawing/2014/main" id="{C1E74014-A006-445A-AF4E-D68BE7E07390}"/>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altLang="en-US">
                <a:solidFill>
                  <a:schemeClr val="accent2"/>
                </a:solidFill>
              </a:rPr>
              <a:t>Page </a:t>
            </a:r>
            <a:fld id="{6E5787FC-9389-4F7E-B7F1-27BCB833E814}" type="slidenum">
              <a:rPr lang="da-DK" altLang="en-US" smtClean="0">
                <a:solidFill>
                  <a:schemeClr val="accent2"/>
                </a:solidFill>
              </a:rPr>
              <a:pPr/>
              <a:t>9</a:t>
            </a:fld>
            <a:endParaRPr lang="da-DK" altLang="en-US">
              <a:solidFill>
                <a:schemeClr val="accent2"/>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TotalTime>
  <Words>1123</Words>
  <Application>Microsoft Office PowerPoint</Application>
  <PresentationFormat>On-screen Show (4:3)</PresentationFormat>
  <Paragraphs>169</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Project Update, Lesson Learnt, Successes and Challenges.    Duration: 01/12/2016 – 31/12/2018 (24 months) extended to March 2019 Geographical Scope: Northeast Nigeria, Adamawa and Borno  States                    </vt:lpstr>
      <vt:lpstr>PowerPoint Presentation</vt:lpstr>
      <vt:lpstr>Project Components</vt:lpstr>
      <vt:lpstr> Project Objectives </vt:lpstr>
      <vt:lpstr>PowerPoint Presentation</vt:lpstr>
      <vt:lpstr>Breakdown of Targets and Achievements (AVR)</vt:lpstr>
      <vt:lpstr>Program Challenges – Livelihood</vt:lpstr>
      <vt:lpstr>PowerPoint Presentation</vt:lpstr>
      <vt:lpstr>Program Achievements - Livelihood</vt:lpstr>
      <vt:lpstr>Program Achievements - AVR</vt:lpstr>
      <vt:lpstr>Lessons Learnt</vt:lpstr>
      <vt:lpstr>PowerPoint Presentation</vt:lpstr>
    </vt:vector>
  </TitlesOfParts>
  <Company>Bysted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Mette Hvid</dc:creator>
  <cp:lastModifiedBy>GENOVA Valentina (DEVCO)</cp:lastModifiedBy>
  <cp:revision>66</cp:revision>
  <dcterms:created xsi:type="dcterms:W3CDTF">2009-05-01T08:36:19Z</dcterms:created>
  <dcterms:modified xsi:type="dcterms:W3CDTF">2019-04-02T10:10:55Z</dcterms:modified>
</cp:coreProperties>
</file>